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8" r:id="rId1"/>
  </p:sldMasterIdLst>
  <p:notesMasterIdLst>
    <p:notesMasterId r:id="rId33"/>
  </p:notesMasterIdLst>
  <p:sldIdLst>
    <p:sldId id="256" r:id="rId2"/>
    <p:sldId id="308" r:id="rId3"/>
    <p:sldId id="309" r:id="rId4"/>
    <p:sldId id="295" r:id="rId5"/>
    <p:sldId id="296" r:id="rId6"/>
    <p:sldId id="299" r:id="rId7"/>
    <p:sldId id="298" r:id="rId8"/>
    <p:sldId id="297" r:id="rId9"/>
    <p:sldId id="275" r:id="rId10"/>
    <p:sldId id="276" r:id="rId11"/>
    <p:sldId id="272" r:id="rId12"/>
    <p:sldId id="260" r:id="rId13"/>
    <p:sldId id="300" r:id="rId14"/>
    <p:sldId id="264" r:id="rId15"/>
    <p:sldId id="289" r:id="rId16"/>
    <p:sldId id="306" r:id="rId17"/>
    <p:sldId id="281" r:id="rId18"/>
    <p:sldId id="301" r:id="rId19"/>
    <p:sldId id="302" r:id="rId20"/>
    <p:sldId id="303" r:id="rId21"/>
    <p:sldId id="304" r:id="rId22"/>
    <p:sldId id="269" r:id="rId23"/>
    <p:sldId id="292" r:id="rId24"/>
    <p:sldId id="291" r:id="rId25"/>
    <p:sldId id="284" r:id="rId26"/>
    <p:sldId id="285" r:id="rId27"/>
    <p:sldId id="293" r:id="rId28"/>
    <p:sldId id="288" r:id="rId29"/>
    <p:sldId id="294" r:id="rId30"/>
    <p:sldId id="271" r:id="rId31"/>
    <p:sldId id="279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2446" autoAdjust="0"/>
  </p:normalViewPr>
  <p:slideViewPr>
    <p:cSldViewPr snapToGrid="0">
      <p:cViewPr varScale="1">
        <p:scale>
          <a:sx n="68" d="100"/>
          <a:sy n="68" d="100"/>
        </p:scale>
        <p:origin x="12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3F9F178-B287-4CA2-9692-38E0457B66F0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470B943-AADB-4848-9CB9-89C7F3441658}">
      <dgm:prSet custT="1"/>
      <dgm:spPr/>
      <dgm:t>
        <a:bodyPr/>
        <a:lstStyle/>
        <a:p>
          <a:pPr algn="ctr"/>
          <a:r>
            <a:rPr lang="pt-PT" sz="4000" dirty="0">
              <a:latin typeface="Arial" panose="020B0604020202020204" pitchFamily="34" charset="0"/>
              <a:cs typeface="Arial" panose="020B0604020202020204" pitchFamily="34" charset="0"/>
            </a:rPr>
            <a:t>Identificação de letras em posições específicas de um PDF;</a:t>
          </a:r>
          <a:endParaRPr lang="en-US" sz="40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0DEFDC10-FAA4-4352-8E53-76502C895302}" type="parTrans" cxnId="{5937F144-648A-430B-861C-C15C81C4E36F}">
      <dgm:prSet/>
      <dgm:spPr/>
      <dgm:t>
        <a:bodyPr/>
        <a:lstStyle/>
        <a:p>
          <a:endParaRPr lang="en-US"/>
        </a:p>
      </dgm:t>
    </dgm:pt>
    <dgm:pt modelId="{AB622062-B753-46E4-BA2A-E9C38BD3851F}" type="sibTrans" cxnId="{5937F144-648A-430B-861C-C15C81C4E36F}">
      <dgm:prSet/>
      <dgm:spPr/>
      <dgm:t>
        <a:bodyPr/>
        <a:lstStyle/>
        <a:p>
          <a:endParaRPr lang="en-US"/>
        </a:p>
      </dgm:t>
    </dgm:pt>
    <dgm:pt modelId="{3F245DC0-A90A-413E-9D17-D88EFA0A79BC}">
      <dgm:prSet/>
      <dgm:spPr/>
      <dgm:t>
        <a:bodyPr/>
        <a:lstStyle/>
        <a:p>
          <a:pPr algn="ctr"/>
          <a:r>
            <a:rPr lang="pt-PT" dirty="0">
              <a:latin typeface="Arial" panose="020B0604020202020204" pitchFamily="34" charset="0"/>
              <a:cs typeface="Arial" panose="020B0604020202020204" pitchFamily="34" charset="0"/>
            </a:rPr>
            <a:t>Códigos de barras;</a:t>
          </a:r>
          <a:endParaRPr lang="pt-PT" dirty="0"/>
        </a:p>
      </dgm:t>
    </dgm:pt>
    <dgm:pt modelId="{944BDE4D-AFDC-4E38-BA87-3129623F5DAC}" type="parTrans" cxnId="{241A7049-5900-4318-A1AA-4DF0F596B77C}">
      <dgm:prSet/>
      <dgm:spPr/>
      <dgm:t>
        <a:bodyPr/>
        <a:lstStyle/>
        <a:p>
          <a:endParaRPr lang="pt-PT"/>
        </a:p>
      </dgm:t>
    </dgm:pt>
    <dgm:pt modelId="{FB7A3102-EE15-4598-981D-574C5F73F94C}" type="sibTrans" cxnId="{241A7049-5900-4318-A1AA-4DF0F596B77C}">
      <dgm:prSet/>
      <dgm:spPr/>
      <dgm:t>
        <a:bodyPr/>
        <a:lstStyle/>
        <a:p>
          <a:endParaRPr lang="pt-PT"/>
        </a:p>
      </dgm:t>
    </dgm:pt>
    <dgm:pt modelId="{C92BC9C4-CB79-4067-A418-E1B0AB402442}" type="pres">
      <dgm:prSet presAssocID="{83F9F178-B287-4CA2-9692-38E0457B66F0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DE1327C3-F143-4B1F-AD51-5235A3F48B9D}" type="pres">
      <dgm:prSet presAssocID="{B470B943-AADB-4848-9CB9-89C7F3441658}" presName="hierRoot1" presStyleCnt="0"/>
      <dgm:spPr/>
    </dgm:pt>
    <dgm:pt modelId="{53CE16C8-966A-4AE1-B7D5-7D1B2678E231}" type="pres">
      <dgm:prSet presAssocID="{B470B943-AADB-4848-9CB9-89C7F3441658}" presName="composite" presStyleCnt="0"/>
      <dgm:spPr/>
    </dgm:pt>
    <dgm:pt modelId="{06D0CFB6-B5F3-48E6-BAE5-C361F6D83A99}" type="pres">
      <dgm:prSet presAssocID="{B470B943-AADB-4848-9CB9-89C7F3441658}" presName="background" presStyleLbl="node0" presStyleIdx="0" presStyleCnt="2"/>
      <dgm:spPr/>
    </dgm:pt>
    <dgm:pt modelId="{8D7ADA2E-B4D9-410A-AF5D-5309C074051B}" type="pres">
      <dgm:prSet presAssocID="{B470B943-AADB-4848-9CB9-89C7F3441658}" presName="text" presStyleLbl="fgAcc0" presStyleIdx="0" presStyleCnt="2">
        <dgm:presLayoutVars>
          <dgm:chPref val="3"/>
        </dgm:presLayoutVars>
      </dgm:prSet>
      <dgm:spPr/>
    </dgm:pt>
    <dgm:pt modelId="{1286D5EB-EE4C-4BE7-B3E5-BFEE9B24C4FA}" type="pres">
      <dgm:prSet presAssocID="{B470B943-AADB-4848-9CB9-89C7F3441658}" presName="hierChild2" presStyleCnt="0"/>
      <dgm:spPr/>
    </dgm:pt>
    <dgm:pt modelId="{277B3F93-828F-4647-9427-1BCACFF17C5F}" type="pres">
      <dgm:prSet presAssocID="{3F245DC0-A90A-413E-9D17-D88EFA0A79BC}" presName="hierRoot1" presStyleCnt="0"/>
      <dgm:spPr/>
    </dgm:pt>
    <dgm:pt modelId="{EE2BB495-DE61-4259-B6A6-2213583E91F5}" type="pres">
      <dgm:prSet presAssocID="{3F245DC0-A90A-413E-9D17-D88EFA0A79BC}" presName="composite" presStyleCnt="0"/>
      <dgm:spPr/>
    </dgm:pt>
    <dgm:pt modelId="{8DD2798F-E137-44C4-B3DA-D68D05FDC780}" type="pres">
      <dgm:prSet presAssocID="{3F245DC0-A90A-413E-9D17-D88EFA0A79BC}" presName="background" presStyleLbl="node0" presStyleIdx="1" presStyleCnt="2"/>
      <dgm:spPr/>
    </dgm:pt>
    <dgm:pt modelId="{0B522625-136C-4C30-BE51-44C687435A74}" type="pres">
      <dgm:prSet presAssocID="{3F245DC0-A90A-413E-9D17-D88EFA0A79BC}" presName="text" presStyleLbl="fgAcc0" presStyleIdx="1" presStyleCnt="2">
        <dgm:presLayoutVars>
          <dgm:chPref val="3"/>
        </dgm:presLayoutVars>
      </dgm:prSet>
      <dgm:spPr/>
    </dgm:pt>
    <dgm:pt modelId="{757E3860-1681-4B29-B630-E44266F45241}" type="pres">
      <dgm:prSet presAssocID="{3F245DC0-A90A-413E-9D17-D88EFA0A79BC}" presName="hierChild2" presStyleCnt="0"/>
      <dgm:spPr/>
    </dgm:pt>
  </dgm:ptLst>
  <dgm:cxnLst>
    <dgm:cxn modelId="{78B12E27-903D-46CA-B1B8-4A98236AAFC2}" type="presOf" srcId="{3F245DC0-A90A-413E-9D17-D88EFA0A79BC}" destId="{0B522625-136C-4C30-BE51-44C687435A74}" srcOrd="0" destOrd="0" presId="urn:microsoft.com/office/officeart/2005/8/layout/hierarchy1"/>
    <dgm:cxn modelId="{2846CC29-E153-42E2-8DAF-D9FB9BA0A7B3}" type="presOf" srcId="{83F9F178-B287-4CA2-9692-38E0457B66F0}" destId="{C92BC9C4-CB79-4067-A418-E1B0AB402442}" srcOrd="0" destOrd="0" presId="urn:microsoft.com/office/officeart/2005/8/layout/hierarchy1"/>
    <dgm:cxn modelId="{755AAB62-98B4-47CB-8B6A-FB4C03DF7072}" type="presOf" srcId="{B470B943-AADB-4848-9CB9-89C7F3441658}" destId="{8D7ADA2E-B4D9-410A-AF5D-5309C074051B}" srcOrd="0" destOrd="0" presId="urn:microsoft.com/office/officeart/2005/8/layout/hierarchy1"/>
    <dgm:cxn modelId="{5937F144-648A-430B-861C-C15C81C4E36F}" srcId="{83F9F178-B287-4CA2-9692-38E0457B66F0}" destId="{B470B943-AADB-4848-9CB9-89C7F3441658}" srcOrd="0" destOrd="0" parTransId="{0DEFDC10-FAA4-4352-8E53-76502C895302}" sibTransId="{AB622062-B753-46E4-BA2A-E9C38BD3851F}"/>
    <dgm:cxn modelId="{241A7049-5900-4318-A1AA-4DF0F596B77C}" srcId="{83F9F178-B287-4CA2-9692-38E0457B66F0}" destId="{3F245DC0-A90A-413E-9D17-D88EFA0A79BC}" srcOrd="1" destOrd="0" parTransId="{944BDE4D-AFDC-4E38-BA87-3129623F5DAC}" sibTransId="{FB7A3102-EE15-4598-981D-574C5F73F94C}"/>
    <dgm:cxn modelId="{28C4D49F-759D-4F7D-9658-0CD7D9576215}" type="presParOf" srcId="{C92BC9C4-CB79-4067-A418-E1B0AB402442}" destId="{DE1327C3-F143-4B1F-AD51-5235A3F48B9D}" srcOrd="0" destOrd="0" presId="urn:microsoft.com/office/officeart/2005/8/layout/hierarchy1"/>
    <dgm:cxn modelId="{5DC7CA3E-A849-4CEF-B31B-795B0EA3AA06}" type="presParOf" srcId="{DE1327C3-F143-4B1F-AD51-5235A3F48B9D}" destId="{53CE16C8-966A-4AE1-B7D5-7D1B2678E231}" srcOrd="0" destOrd="0" presId="urn:microsoft.com/office/officeart/2005/8/layout/hierarchy1"/>
    <dgm:cxn modelId="{0E9DB3E6-8E50-4BE9-AE7E-2B139A195F7C}" type="presParOf" srcId="{53CE16C8-966A-4AE1-B7D5-7D1B2678E231}" destId="{06D0CFB6-B5F3-48E6-BAE5-C361F6D83A99}" srcOrd="0" destOrd="0" presId="urn:microsoft.com/office/officeart/2005/8/layout/hierarchy1"/>
    <dgm:cxn modelId="{646B1F78-D260-4215-9A71-8DBD58B0979A}" type="presParOf" srcId="{53CE16C8-966A-4AE1-B7D5-7D1B2678E231}" destId="{8D7ADA2E-B4D9-410A-AF5D-5309C074051B}" srcOrd="1" destOrd="0" presId="urn:microsoft.com/office/officeart/2005/8/layout/hierarchy1"/>
    <dgm:cxn modelId="{09C54C29-712E-49C2-B6A8-23608AF4E706}" type="presParOf" srcId="{DE1327C3-F143-4B1F-AD51-5235A3F48B9D}" destId="{1286D5EB-EE4C-4BE7-B3E5-BFEE9B24C4FA}" srcOrd="1" destOrd="0" presId="urn:microsoft.com/office/officeart/2005/8/layout/hierarchy1"/>
    <dgm:cxn modelId="{6A17FA59-3ECE-420A-B1B2-F99C4CAA70A5}" type="presParOf" srcId="{C92BC9C4-CB79-4067-A418-E1B0AB402442}" destId="{277B3F93-828F-4647-9427-1BCACFF17C5F}" srcOrd="1" destOrd="0" presId="urn:microsoft.com/office/officeart/2005/8/layout/hierarchy1"/>
    <dgm:cxn modelId="{86C809A6-C349-42A3-B198-0994F10F44AE}" type="presParOf" srcId="{277B3F93-828F-4647-9427-1BCACFF17C5F}" destId="{EE2BB495-DE61-4259-B6A6-2213583E91F5}" srcOrd="0" destOrd="0" presId="urn:microsoft.com/office/officeart/2005/8/layout/hierarchy1"/>
    <dgm:cxn modelId="{EBB7B651-DAAE-4ACA-B0EC-010B4EE67B59}" type="presParOf" srcId="{EE2BB495-DE61-4259-B6A6-2213583E91F5}" destId="{8DD2798F-E137-44C4-B3DA-D68D05FDC780}" srcOrd="0" destOrd="0" presId="urn:microsoft.com/office/officeart/2005/8/layout/hierarchy1"/>
    <dgm:cxn modelId="{71B03D07-3AA4-4BBB-8F18-1698EFDAC6CB}" type="presParOf" srcId="{EE2BB495-DE61-4259-B6A6-2213583E91F5}" destId="{0B522625-136C-4C30-BE51-44C687435A74}" srcOrd="1" destOrd="0" presId="urn:microsoft.com/office/officeart/2005/8/layout/hierarchy1"/>
    <dgm:cxn modelId="{FECE2C2E-A897-41FD-9438-59DAA9E4B52D}" type="presParOf" srcId="{277B3F93-828F-4647-9427-1BCACFF17C5F}" destId="{757E3860-1681-4B29-B630-E44266F45241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B8DC25C-5B0E-40FF-8678-729CB2EB09FE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269BEFB-D75E-4E65-86B4-FCD5D503BA43}">
      <dgm:prSet/>
      <dgm:spPr/>
      <dgm:t>
        <a:bodyPr/>
        <a:lstStyle/>
        <a:p>
          <a:r>
            <a:rPr lang="pt-PT" dirty="0"/>
            <a:t>Documentos Digitais com Rotações</a:t>
          </a:r>
          <a:endParaRPr lang="en-US" dirty="0"/>
        </a:p>
      </dgm:t>
    </dgm:pt>
    <dgm:pt modelId="{B6E363FE-F921-4669-8E59-CA7720CC9B42}" type="parTrans" cxnId="{7B39D79C-1FED-4EAD-B092-CB525AD20DA1}">
      <dgm:prSet/>
      <dgm:spPr/>
      <dgm:t>
        <a:bodyPr/>
        <a:lstStyle/>
        <a:p>
          <a:endParaRPr lang="en-US"/>
        </a:p>
      </dgm:t>
    </dgm:pt>
    <dgm:pt modelId="{F0058D5F-9FDC-4906-8E9B-A78CCA5BA9C4}" type="sibTrans" cxnId="{7B39D79C-1FED-4EAD-B092-CB525AD20DA1}">
      <dgm:prSet/>
      <dgm:spPr/>
      <dgm:t>
        <a:bodyPr/>
        <a:lstStyle/>
        <a:p>
          <a:endParaRPr lang="en-US"/>
        </a:p>
      </dgm:t>
    </dgm:pt>
    <dgm:pt modelId="{8E55B70A-BBB9-4785-976D-71777C0D0CFD}">
      <dgm:prSet/>
      <dgm:spPr/>
      <dgm:t>
        <a:bodyPr/>
        <a:lstStyle/>
        <a:p>
          <a:r>
            <a:rPr lang="pt-PT" dirty="0"/>
            <a:t>Mudança de Escala no Documento</a:t>
          </a:r>
          <a:endParaRPr lang="en-US" dirty="0"/>
        </a:p>
      </dgm:t>
    </dgm:pt>
    <dgm:pt modelId="{7FA4551F-B802-44FF-BD59-A0055EED2C46}" type="parTrans" cxnId="{AC2386C8-CC2B-43DE-9577-51C6F02A7398}">
      <dgm:prSet/>
      <dgm:spPr/>
      <dgm:t>
        <a:bodyPr/>
        <a:lstStyle/>
        <a:p>
          <a:endParaRPr lang="en-US"/>
        </a:p>
      </dgm:t>
    </dgm:pt>
    <dgm:pt modelId="{716ED80E-8DB1-4ADB-A215-EF6A1163556F}" type="sibTrans" cxnId="{AC2386C8-CC2B-43DE-9577-51C6F02A7398}">
      <dgm:prSet/>
      <dgm:spPr/>
      <dgm:t>
        <a:bodyPr/>
        <a:lstStyle/>
        <a:p>
          <a:endParaRPr lang="en-US"/>
        </a:p>
      </dgm:t>
    </dgm:pt>
    <dgm:pt modelId="{6AA278D9-1A7A-4731-AF0F-50501C1F29A3}">
      <dgm:prSet/>
      <dgm:spPr/>
      <dgm:t>
        <a:bodyPr/>
        <a:lstStyle/>
        <a:p>
          <a:r>
            <a:rPr lang="pt-PT" dirty="0"/>
            <a:t>Modificações no documento</a:t>
          </a:r>
          <a:endParaRPr lang="en-US" dirty="0"/>
        </a:p>
      </dgm:t>
    </dgm:pt>
    <dgm:pt modelId="{06707505-02CD-44AB-97DD-F632F711F587}" type="parTrans" cxnId="{A263344C-C332-4B41-889F-6C004515C087}">
      <dgm:prSet/>
      <dgm:spPr/>
      <dgm:t>
        <a:bodyPr/>
        <a:lstStyle/>
        <a:p>
          <a:endParaRPr lang="en-US"/>
        </a:p>
      </dgm:t>
    </dgm:pt>
    <dgm:pt modelId="{1A857447-BC2F-4CB9-8512-48126795C280}" type="sibTrans" cxnId="{A263344C-C332-4B41-889F-6C004515C087}">
      <dgm:prSet/>
      <dgm:spPr/>
      <dgm:t>
        <a:bodyPr/>
        <a:lstStyle/>
        <a:p>
          <a:endParaRPr lang="en-US"/>
        </a:p>
      </dgm:t>
    </dgm:pt>
    <dgm:pt modelId="{8B1E7499-B827-488B-A588-2BEDC2666D49}" type="pres">
      <dgm:prSet presAssocID="{1B8DC25C-5B0E-40FF-8678-729CB2EB09FE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81D83620-B82F-42F7-AF3E-8F55E72B1FAB}" type="pres">
      <dgm:prSet presAssocID="{E269BEFB-D75E-4E65-86B4-FCD5D503BA43}" presName="hierRoot1" presStyleCnt="0"/>
      <dgm:spPr/>
    </dgm:pt>
    <dgm:pt modelId="{C80015D6-25E5-47DB-881E-3A5E593F8877}" type="pres">
      <dgm:prSet presAssocID="{E269BEFB-D75E-4E65-86B4-FCD5D503BA43}" presName="composite" presStyleCnt="0"/>
      <dgm:spPr/>
    </dgm:pt>
    <dgm:pt modelId="{3A8BB94B-E325-46FA-9F6D-BE1A90BF0484}" type="pres">
      <dgm:prSet presAssocID="{E269BEFB-D75E-4E65-86B4-FCD5D503BA43}" presName="background" presStyleLbl="node0" presStyleIdx="0" presStyleCnt="3"/>
      <dgm:spPr/>
    </dgm:pt>
    <dgm:pt modelId="{AF66ACB8-9E6A-4808-B138-C295CBFE9FD3}" type="pres">
      <dgm:prSet presAssocID="{E269BEFB-D75E-4E65-86B4-FCD5D503BA43}" presName="text" presStyleLbl="fgAcc0" presStyleIdx="0" presStyleCnt="3">
        <dgm:presLayoutVars>
          <dgm:chPref val="3"/>
        </dgm:presLayoutVars>
      </dgm:prSet>
      <dgm:spPr/>
    </dgm:pt>
    <dgm:pt modelId="{0CC8065E-8C08-477F-A3A8-7AFC616AFDBD}" type="pres">
      <dgm:prSet presAssocID="{E269BEFB-D75E-4E65-86B4-FCD5D503BA43}" presName="hierChild2" presStyleCnt="0"/>
      <dgm:spPr/>
    </dgm:pt>
    <dgm:pt modelId="{76EDEAD1-D078-4359-B63C-2A074AC9A8A9}" type="pres">
      <dgm:prSet presAssocID="{8E55B70A-BBB9-4785-976D-71777C0D0CFD}" presName="hierRoot1" presStyleCnt="0"/>
      <dgm:spPr/>
    </dgm:pt>
    <dgm:pt modelId="{DCEEF576-07EB-4491-A284-23987E6133D0}" type="pres">
      <dgm:prSet presAssocID="{8E55B70A-BBB9-4785-976D-71777C0D0CFD}" presName="composite" presStyleCnt="0"/>
      <dgm:spPr/>
    </dgm:pt>
    <dgm:pt modelId="{2DD06CAF-471B-4F53-AADB-AE4CC845C116}" type="pres">
      <dgm:prSet presAssocID="{8E55B70A-BBB9-4785-976D-71777C0D0CFD}" presName="background" presStyleLbl="node0" presStyleIdx="1" presStyleCnt="3"/>
      <dgm:spPr/>
    </dgm:pt>
    <dgm:pt modelId="{65595586-2FBB-4890-B4E9-363B25A16D9A}" type="pres">
      <dgm:prSet presAssocID="{8E55B70A-BBB9-4785-976D-71777C0D0CFD}" presName="text" presStyleLbl="fgAcc0" presStyleIdx="1" presStyleCnt="3">
        <dgm:presLayoutVars>
          <dgm:chPref val="3"/>
        </dgm:presLayoutVars>
      </dgm:prSet>
      <dgm:spPr/>
    </dgm:pt>
    <dgm:pt modelId="{8EA3FA1A-B48B-4DFD-8AAE-C82DCD655595}" type="pres">
      <dgm:prSet presAssocID="{8E55B70A-BBB9-4785-976D-71777C0D0CFD}" presName="hierChild2" presStyleCnt="0"/>
      <dgm:spPr/>
    </dgm:pt>
    <dgm:pt modelId="{AC430A03-234C-48C5-8779-83FBFA978BA7}" type="pres">
      <dgm:prSet presAssocID="{6AA278D9-1A7A-4731-AF0F-50501C1F29A3}" presName="hierRoot1" presStyleCnt="0"/>
      <dgm:spPr/>
    </dgm:pt>
    <dgm:pt modelId="{D16C636D-5F8E-4C46-BFD7-75F65BA06CB8}" type="pres">
      <dgm:prSet presAssocID="{6AA278D9-1A7A-4731-AF0F-50501C1F29A3}" presName="composite" presStyleCnt="0"/>
      <dgm:spPr/>
    </dgm:pt>
    <dgm:pt modelId="{81A4547B-A103-4979-BD53-E70E483F7430}" type="pres">
      <dgm:prSet presAssocID="{6AA278D9-1A7A-4731-AF0F-50501C1F29A3}" presName="background" presStyleLbl="node0" presStyleIdx="2" presStyleCnt="3"/>
      <dgm:spPr/>
    </dgm:pt>
    <dgm:pt modelId="{FCF844EB-3C14-4C4B-9B85-6A305293AA4D}" type="pres">
      <dgm:prSet presAssocID="{6AA278D9-1A7A-4731-AF0F-50501C1F29A3}" presName="text" presStyleLbl="fgAcc0" presStyleIdx="2" presStyleCnt="3">
        <dgm:presLayoutVars>
          <dgm:chPref val="3"/>
        </dgm:presLayoutVars>
      </dgm:prSet>
      <dgm:spPr/>
    </dgm:pt>
    <dgm:pt modelId="{ADF1BDC3-FAAC-4024-A94C-8629939DA565}" type="pres">
      <dgm:prSet presAssocID="{6AA278D9-1A7A-4731-AF0F-50501C1F29A3}" presName="hierChild2" presStyleCnt="0"/>
      <dgm:spPr/>
    </dgm:pt>
  </dgm:ptLst>
  <dgm:cxnLst>
    <dgm:cxn modelId="{7C84372E-5E4E-4BFF-B0D6-EDB18420A28C}" type="presOf" srcId="{6AA278D9-1A7A-4731-AF0F-50501C1F29A3}" destId="{FCF844EB-3C14-4C4B-9B85-6A305293AA4D}" srcOrd="0" destOrd="0" presId="urn:microsoft.com/office/officeart/2005/8/layout/hierarchy1"/>
    <dgm:cxn modelId="{606B4F3F-D3FD-45F8-820C-80D438AFF216}" type="presOf" srcId="{8E55B70A-BBB9-4785-976D-71777C0D0CFD}" destId="{65595586-2FBB-4890-B4E9-363B25A16D9A}" srcOrd="0" destOrd="0" presId="urn:microsoft.com/office/officeart/2005/8/layout/hierarchy1"/>
    <dgm:cxn modelId="{58D91448-13DE-476A-BAEC-4D331FA4D37A}" type="presOf" srcId="{E269BEFB-D75E-4E65-86B4-FCD5D503BA43}" destId="{AF66ACB8-9E6A-4808-B138-C295CBFE9FD3}" srcOrd="0" destOrd="0" presId="urn:microsoft.com/office/officeart/2005/8/layout/hierarchy1"/>
    <dgm:cxn modelId="{A263344C-C332-4B41-889F-6C004515C087}" srcId="{1B8DC25C-5B0E-40FF-8678-729CB2EB09FE}" destId="{6AA278D9-1A7A-4731-AF0F-50501C1F29A3}" srcOrd="2" destOrd="0" parTransId="{06707505-02CD-44AB-97DD-F632F711F587}" sibTransId="{1A857447-BC2F-4CB9-8512-48126795C280}"/>
    <dgm:cxn modelId="{AB95BB92-F2F7-4098-A95B-52645C530825}" type="presOf" srcId="{1B8DC25C-5B0E-40FF-8678-729CB2EB09FE}" destId="{8B1E7499-B827-488B-A588-2BEDC2666D49}" srcOrd="0" destOrd="0" presId="urn:microsoft.com/office/officeart/2005/8/layout/hierarchy1"/>
    <dgm:cxn modelId="{7B39D79C-1FED-4EAD-B092-CB525AD20DA1}" srcId="{1B8DC25C-5B0E-40FF-8678-729CB2EB09FE}" destId="{E269BEFB-D75E-4E65-86B4-FCD5D503BA43}" srcOrd="0" destOrd="0" parTransId="{B6E363FE-F921-4669-8E59-CA7720CC9B42}" sibTransId="{F0058D5F-9FDC-4906-8E9B-A78CCA5BA9C4}"/>
    <dgm:cxn modelId="{AC2386C8-CC2B-43DE-9577-51C6F02A7398}" srcId="{1B8DC25C-5B0E-40FF-8678-729CB2EB09FE}" destId="{8E55B70A-BBB9-4785-976D-71777C0D0CFD}" srcOrd="1" destOrd="0" parTransId="{7FA4551F-B802-44FF-BD59-A0055EED2C46}" sibTransId="{716ED80E-8DB1-4ADB-A215-EF6A1163556F}"/>
    <dgm:cxn modelId="{AE13C248-671A-4333-89C5-75C84BD80EAF}" type="presParOf" srcId="{8B1E7499-B827-488B-A588-2BEDC2666D49}" destId="{81D83620-B82F-42F7-AF3E-8F55E72B1FAB}" srcOrd="0" destOrd="0" presId="urn:microsoft.com/office/officeart/2005/8/layout/hierarchy1"/>
    <dgm:cxn modelId="{379DEC62-A671-40FC-978C-CA8DFFFE5BF8}" type="presParOf" srcId="{81D83620-B82F-42F7-AF3E-8F55E72B1FAB}" destId="{C80015D6-25E5-47DB-881E-3A5E593F8877}" srcOrd="0" destOrd="0" presId="urn:microsoft.com/office/officeart/2005/8/layout/hierarchy1"/>
    <dgm:cxn modelId="{C846F12F-DCEF-4B96-8EFB-921F1EFB2B33}" type="presParOf" srcId="{C80015D6-25E5-47DB-881E-3A5E593F8877}" destId="{3A8BB94B-E325-46FA-9F6D-BE1A90BF0484}" srcOrd="0" destOrd="0" presId="urn:microsoft.com/office/officeart/2005/8/layout/hierarchy1"/>
    <dgm:cxn modelId="{188482F8-7877-4981-9128-0E84EC83C8DC}" type="presParOf" srcId="{C80015D6-25E5-47DB-881E-3A5E593F8877}" destId="{AF66ACB8-9E6A-4808-B138-C295CBFE9FD3}" srcOrd="1" destOrd="0" presId="urn:microsoft.com/office/officeart/2005/8/layout/hierarchy1"/>
    <dgm:cxn modelId="{715E7193-485F-46D0-8669-53405FC32241}" type="presParOf" srcId="{81D83620-B82F-42F7-AF3E-8F55E72B1FAB}" destId="{0CC8065E-8C08-477F-A3A8-7AFC616AFDBD}" srcOrd="1" destOrd="0" presId="urn:microsoft.com/office/officeart/2005/8/layout/hierarchy1"/>
    <dgm:cxn modelId="{9B36CE78-FC3B-45EA-83EF-5F6D33C94582}" type="presParOf" srcId="{8B1E7499-B827-488B-A588-2BEDC2666D49}" destId="{76EDEAD1-D078-4359-B63C-2A074AC9A8A9}" srcOrd="1" destOrd="0" presId="urn:microsoft.com/office/officeart/2005/8/layout/hierarchy1"/>
    <dgm:cxn modelId="{FAD767C9-B4EA-46DA-B913-BF34B8EB6E6D}" type="presParOf" srcId="{76EDEAD1-D078-4359-B63C-2A074AC9A8A9}" destId="{DCEEF576-07EB-4491-A284-23987E6133D0}" srcOrd="0" destOrd="0" presId="urn:microsoft.com/office/officeart/2005/8/layout/hierarchy1"/>
    <dgm:cxn modelId="{BC1CFB03-F963-4665-992F-07FB0C49C320}" type="presParOf" srcId="{DCEEF576-07EB-4491-A284-23987E6133D0}" destId="{2DD06CAF-471B-4F53-AADB-AE4CC845C116}" srcOrd="0" destOrd="0" presId="urn:microsoft.com/office/officeart/2005/8/layout/hierarchy1"/>
    <dgm:cxn modelId="{86EC5D64-0542-4091-B5CC-1CE5CC401A41}" type="presParOf" srcId="{DCEEF576-07EB-4491-A284-23987E6133D0}" destId="{65595586-2FBB-4890-B4E9-363B25A16D9A}" srcOrd="1" destOrd="0" presId="urn:microsoft.com/office/officeart/2005/8/layout/hierarchy1"/>
    <dgm:cxn modelId="{DAB89A6F-8F06-4620-9877-6D6141C27006}" type="presParOf" srcId="{76EDEAD1-D078-4359-B63C-2A074AC9A8A9}" destId="{8EA3FA1A-B48B-4DFD-8AAE-C82DCD655595}" srcOrd="1" destOrd="0" presId="urn:microsoft.com/office/officeart/2005/8/layout/hierarchy1"/>
    <dgm:cxn modelId="{A236B560-A646-4FB2-84D7-8B5C28EB906D}" type="presParOf" srcId="{8B1E7499-B827-488B-A588-2BEDC2666D49}" destId="{AC430A03-234C-48C5-8779-83FBFA978BA7}" srcOrd="2" destOrd="0" presId="urn:microsoft.com/office/officeart/2005/8/layout/hierarchy1"/>
    <dgm:cxn modelId="{F1F81059-4851-4967-8583-67CD80FC72C1}" type="presParOf" srcId="{AC430A03-234C-48C5-8779-83FBFA978BA7}" destId="{D16C636D-5F8E-4C46-BFD7-75F65BA06CB8}" srcOrd="0" destOrd="0" presId="urn:microsoft.com/office/officeart/2005/8/layout/hierarchy1"/>
    <dgm:cxn modelId="{871180EE-0D93-4DC2-95FF-D699C6A5BE00}" type="presParOf" srcId="{D16C636D-5F8E-4C46-BFD7-75F65BA06CB8}" destId="{81A4547B-A103-4979-BD53-E70E483F7430}" srcOrd="0" destOrd="0" presId="urn:microsoft.com/office/officeart/2005/8/layout/hierarchy1"/>
    <dgm:cxn modelId="{178DCBEA-EDC9-452C-A655-EE3310425B4D}" type="presParOf" srcId="{D16C636D-5F8E-4C46-BFD7-75F65BA06CB8}" destId="{FCF844EB-3C14-4C4B-9B85-6A305293AA4D}" srcOrd="1" destOrd="0" presId="urn:microsoft.com/office/officeart/2005/8/layout/hierarchy1"/>
    <dgm:cxn modelId="{1E78B6AC-23BC-4EAA-BC12-A1A6DEFDB96F}" type="presParOf" srcId="{AC430A03-234C-48C5-8779-83FBFA978BA7}" destId="{ADF1BDC3-FAAC-4024-A94C-8629939DA565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80597AC-1E38-405C-9CEF-6991E1FA3A07}" type="doc">
      <dgm:prSet loTypeId="urn:microsoft.com/office/officeart/2005/8/layout/hierarchy1" loCatId="hierarchy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B64A2794-165D-4F25-9D47-761702828216}">
      <dgm:prSet/>
      <dgm:spPr/>
      <dgm:t>
        <a:bodyPr/>
        <a:lstStyle/>
        <a:p>
          <a:r>
            <a:rPr lang="en-GB" dirty="0" err="1"/>
            <a:t>Correção</a:t>
          </a:r>
          <a:r>
            <a:rPr lang="en-GB" dirty="0"/>
            <a:t> </a:t>
          </a:r>
          <a:r>
            <a:rPr lang="en-GB" dirty="0" err="1"/>
            <a:t>automática</a:t>
          </a:r>
          <a:r>
            <a:rPr lang="en-GB" dirty="0"/>
            <a:t> de </a:t>
          </a:r>
          <a:r>
            <a:rPr lang="en-GB" dirty="0" err="1"/>
            <a:t>códigos</a:t>
          </a:r>
          <a:r>
            <a:rPr lang="en-GB" dirty="0"/>
            <a:t> de barras </a:t>
          </a:r>
          <a:r>
            <a:rPr lang="en-GB" dirty="0" err="1"/>
            <a:t>deformados</a:t>
          </a:r>
          <a:r>
            <a:rPr lang="en-GB" dirty="0"/>
            <a:t> em </a:t>
          </a:r>
          <a:r>
            <a:rPr lang="en-GB" dirty="0" err="1"/>
            <a:t>ficheiros</a:t>
          </a:r>
          <a:r>
            <a:rPr lang="en-GB" dirty="0"/>
            <a:t> </a:t>
          </a:r>
          <a:r>
            <a:rPr lang="en-GB" dirty="0" err="1"/>
            <a:t>digitalizados</a:t>
          </a:r>
          <a:r>
            <a:rPr lang="en-GB" dirty="0"/>
            <a:t>;</a:t>
          </a:r>
          <a:endParaRPr lang="en-US" dirty="0"/>
        </a:p>
      </dgm:t>
    </dgm:pt>
    <dgm:pt modelId="{BEB673FE-C35D-4980-8CE9-91ECDD12BB5E}" type="parTrans" cxnId="{3DE66DFA-D36B-477C-BC2C-AB9A7805B6D9}">
      <dgm:prSet/>
      <dgm:spPr/>
      <dgm:t>
        <a:bodyPr/>
        <a:lstStyle/>
        <a:p>
          <a:endParaRPr lang="en-US"/>
        </a:p>
      </dgm:t>
    </dgm:pt>
    <dgm:pt modelId="{211F59DC-2E26-4D65-BDA5-1DEE342E665C}" type="sibTrans" cxnId="{3DE66DFA-D36B-477C-BC2C-AB9A7805B6D9}">
      <dgm:prSet/>
      <dgm:spPr/>
      <dgm:t>
        <a:bodyPr/>
        <a:lstStyle/>
        <a:p>
          <a:endParaRPr lang="en-US"/>
        </a:p>
      </dgm:t>
    </dgm:pt>
    <dgm:pt modelId="{1870ACE9-E6AA-4754-9BA6-94D2DBCCBADD}">
      <dgm:prSet/>
      <dgm:spPr/>
      <dgm:t>
        <a:bodyPr/>
        <a:lstStyle/>
        <a:p>
          <a:r>
            <a:rPr lang="en-GB" dirty="0" err="1"/>
            <a:t>Número</a:t>
          </a:r>
          <a:r>
            <a:rPr lang="en-GB" dirty="0"/>
            <a:t> ideal de palavras a </a:t>
          </a:r>
          <a:r>
            <a:rPr lang="en-GB" dirty="0" err="1"/>
            <a:t>guardar</a:t>
          </a:r>
          <a:r>
            <a:rPr lang="en-GB" dirty="0"/>
            <a:t> para </a:t>
          </a:r>
          <a:r>
            <a:rPr lang="en-GB" dirty="0" err="1"/>
            <a:t>garantir</a:t>
          </a:r>
          <a:r>
            <a:rPr lang="en-GB" dirty="0"/>
            <a:t> a </a:t>
          </a:r>
          <a:r>
            <a:rPr lang="en-GB" dirty="0" err="1"/>
            <a:t>proteção</a:t>
          </a:r>
          <a:r>
            <a:rPr lang="en-GB" dirty="0"/>
            <a:t> de um documento </a:t>
          </a:r>
          <a:r>
            <a:rPr lang="en-GB" dirty="0" err="1"/>
            <a:t>impresso</a:t>
          </a:r>
          <a:r>
            <a:rPr lang="en-GB" dirty="0"/>
            <a:t>;</a:t>
          </a:r>
          <a:endParaRPr lang="en-US" dirty="0"/>
        </a:p>
      </dgm:t>
    </dgm:pt>
    <dgm:pt modelId="{AD451F98-8F70-407C-85E0-55B3CADF4F33}" type="parTrans" cxnId="{240EFF21-38D5-4417-8299-EB1ADCCF747B}">
      <dgm:prSet/>
      <dgm:spPr/>
      <dgm:t>
        <a:bodyPr/>
        <a:lstStyle/>
        <a:p>
          <a:endParaRPr lang="en-US"/>
        </a:p>
      </dgm:t>
    </dgm:pt>
    <dgm:pt modelId="{4733D256-CD48-432F-AA88-DB38A742903D}" type="sibTrans" cxnId="{240EFF21-38D5-4417-8299-EB1ADCCF747B}">
      <dgm:prSet/>
      <dgm:spPr/>
      <dgm:t>
        <a:bodyPr/>
        <a:lstStyle/>
        <a:p>
          <a:endParaRPr lang="en-US"/>
        </a:p>
      </dgm:t>
    </dgm:pt>
    <dgm:pt modelId="{6B8AE0F7-D0AB-464D-93AD-5205C13A136B}">
      <dgm:prSet/>
      <dgm:spPr/>
      <dgm:t>
        <a:bodyPr/>
        <a:lstStyle/>
        <a:p>
          <a:r>
            <a:rPr lang="en-GB" dirty="0" err="1"/>
            <a:t>Método</a:t>
          </a:r>
          <a:r>
            <a:rPr lang="en-GB" dirty="0"/>
            <a:t> de visualização das </a:t>
          </a:r>
          <a:r>
            <a:rPr lang="en-GB" dirty="0" err="1"/>
            <a:t>averiguação</a:t>
          </a:r>
          <a:r>
            <a:rPr lang="en-GB" dirty="0"/>
            <a:t> da </a:t>
          </a:r>
          <a:r>
            <a:rPr lang="en-GB" dirty="0" err="1"/>
            <a:t>integridade</a:t>
          </a:r>
          <a:r>
            <a:rPr lang="en-GB" dirty="0"/>
            <a:t> de um documento em 3D;</a:t>
          </a:r>
          <a:endParaRPr lang="en-US" dirty="0"/>
        </a:p>
      </dgm:t>
    </dgm:pt>
    <dgm:pt modelId="{2844825A-26BA-4D38-8E1D-F983EB81BD69}" type="parTrans" cxnId="{87239B09-CD01-4B8F-885F-23644BB8B680}">
      <dgm:prSet/>
      <dgm:spPr/>
      <dgm:t>
        <a:bodyPr/>
        <a:lstStyle/>
        <a:p>
          <a:endParaRPr lang="en-US"/>
        </a:p>
      </dgm:t>
    </dgm:pt>
    <dgm:pt modelId="{860F5FD4-154B-4221-8D14-3AB44427DB0F}" type="sibTrans" cxnId="{87239B09-CD01-4B8F-885F-23644BB8B680}">
      <dgm:prSet/>
      <dgm:spPr/>
      <dgm:t>
        <a:bodyPr/>
        <a:lstStyle/>
        <a:p>
          <a:endParaRPr lang="en-US"/>
        </a:p>
      </dgm:t>
    </dgm:pt>
    <dgm:pt modelId="{3BA03DC4-637B-4AAE-9735-2963BE2B48A8}">
      <dgm:prSet/>
      <dgm:spPr/>
      <dgm:t>
        <a:bodyPr/>
        <a:lstStyle/>
        <a:p>
          <a:r>
            <a:rPr lang="en-GB"/>
            <a:t>Mecanismo que saliente as letras e zonas alteradas no documento automaticamente;</a:t>
          </a:r>
          <a:endParaRPr lang="en-US"/>
        </a:p>
      </dgm:t>
    </dgm:pt>
    <dgm:pt modelId="{F289CDF7-464B-4BAF-B8D9-D79C7A11A305}" type="parTrans" cxnId="{91B06ECB-88F1-446E-B57E-3020FC46B058}">
      <dgm:prSet/>
      <dgm:spPr/>
      <dgm:t>
        <a:bodyPr/>
        <a:lstStyle/>
        <a:p>
          <a:endParaRPr lang="en-US"/>
        </a:p>
      </dgm:t>
    </dgm:pt>
    <dgm:pt modelId="{04E0D4EF-B3DD-465D-BACD-CCEBA07C407F}" type="sibTrans" cxnId="{91B06ECB-88F1-446E-B57E-3020FC46B058}">
      <dgm:prSet/>
      <dgm:spPr/>
      <dgm:t>
        <a:bodyPr/>
        <a:lstStyle/>
        <a:p>
          <a:endParaRPr lang="en-US"/>
        </a:p>
      </dgm:t>
    </dgm:pt>
    <dgm:pt modelId="{6C7628FB-F6DE-4F6B-9500-FE5C3FDE007F}" type="pres">
      <dgm:prSet presAssocID="{B80597AC-1E38-405C-9CEF-6991E1FA3A07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F0B71530-41BD-4A0A-937C-4AF07F0486DB}" type="pres">
      <dgm:prSet presAssocID="{B64A2794-165D-4F25-9D47-761702828216}" presName="hierRoot1" presStyleCnt="0"/>
      <dgm:spPr/>
    </dgm:pt>
    <dgm:pt modelId="{95C71A85-3089-4EE1-BC4D-63358B1294B8}" type="pres">
      <dgm:prSet presAssocID="{B64A2794-165D-4F25-9D47-761702828216}" presName="composite" presStyleCnt="0"/>
      <dgm:spPr/>
    </dgm:pt>
    <dgm:pt modelId="{2224EFAA-FB00-40BC-82C7-9BE4B7041401}" type="pres">
      <dgm:prSet presAssocID="{B64A2794-165D-4F25-9D47-761702828216}" presName="background" presStyleLbl="node0" presStyleIdx="0" presStyleCnt="4"/>
      <dgm:spPr/>
    </dgm:pt>
    <dgm:pt modelId="{64AEF252-22DC-4ABE-862F-9A5618F3D806}" type="pres">
      <dgm:prSet presAssocID="{B64A2794-165D-4F25-9D47-761702828216}" presName="text" presStyleLbl="fgAcc0" presStyleIdx="0" presStyleCnt="4">
        <dgm:presLayoutVars>
          <dgm:chPref val="3"/>
        </dgm:presLayoutVars>
      </dgm:prSet>
      <dgm:spPr/>
    </dgm:pt>
    <dgm:pt modelId="{98BF6B40-6991-444D-912F-DFC98ECAAE30}" type="pres">
      <dgm:prSet presAssocID="{B64A2794-165D-4F25-9D47-761702828216}" presName="hierChild2" presStyleCnt="0"/>
      <dgm:spPr/>
    </dgm:pt>
    <dgm:pt modelId="{690D31EA-42CD-47BF-BD84-2BB7AD44FD26}" type="pres">
      <dgm:prSet presAssocID="{1870ACE9-E6AA-4754-9BA6-94D2DBCCBADD}" presName="hierRoot1" presStyleCnt="0"/>
      <dgm:spPr/>
    </dgm:pt>
    <dgm:pt modelId="{DDA6B3C7-8A7C-4190-9DD2-8676F003BAE0}" type="pres">
      <dgm:prSet presAssocID="{1870ACE9-E6AA-4754-9BA6-94D2DBCCBADD}" presName="composite" presStyleCnt="0"/>
      <dgm:spPr/>
    </dgm:pt>
    <dgm:pt modelId="{DF8853FC-06B8-4DEE-9085-4F86F49243D2}" type="pres">
      <dgm:prSet presAssocID="{1870ACE9-E6AA-4754-9BA6-94D2DBCCBADD}" presName="background" presStyleLbl="node0" presStyleIdx="1" presStyleCnt="4"/>
      <dgm:spPr/>
    </dgm:pt>
    <dgm:pt modelId="{C63A99A3-A5AF-4470-8681-3BC3CA5F84A0}" type="pres">
      <dgm:prSet presAssocID="{1870ACE9-E6AA-4754-9BA6-94D2DBCCBADD}" presName="text" presStyleLbl="fgAcc0" presStyleIdx="1" presStyleCnt="4">
        <dgm:presLayoutVars>
          <dgm:chPref val="3"/>
        </dgm:presLayoutVars>
      </dgm:prSet>
      <dgm:spPr/>
    </dgm:pt>
    <dgm:pt modelId="{A976F245-AAE2-435E-85FE-EDC5B955A835}" type="pres">
      <dgm:prSet presAssocID="{1870ACE9-E6AA-4754-9BA6-94D2DBCCBADD}" presName="hierChild2" presStyleCnt="0"/>
      <dgm:spPr/>
    </dgm:pt>
    <dgm:pt modelId="{E2932B4F-785D-4B89-BF83-9F8264412578}" type="pres">
      <dgm:prSet presAssocID="{6B8AE0F7-D0AB-464D-93AD-5205C13A136B}" presName="hierRoot1" presStyleCnt="0"/>
      <dgm:spPr/>
    </dgm:pt>
    <dgm:pt modelId="{A455853E-84D8-4B68-9BD9-0B38CEE36E80}" type="pres">
      <dgm:prSet presAssocID="{6B8AE0F7-D0AB-464D-93AD-5205C13A136B}" presName="composite" presStyleCnt="0"/>
      <dgm:spPr/>
    </dgm:pt>
    <dgm:pt modelId="{4FF4AFFE-D910-4561-88D3-5D96FE600EBD}" type="pres">
      <dgm:prSet presAssocID="{6B8AE0F7-D0AB-464D-93AD-5205C13A136B}" presName="background" presStyleLbl="node0" presStyleIdx="2" presStyleCnt="4"/>
      <dgm:spPr/>
    </dgm:pt>
    <dgm:pt modelId="{CDFA7582-B33A-440C-AE59-688AF702D93A}" type="pres">
      <dgm:prSet presAssocID="{6B8AE0F7-D0AB-464D-93AD-5205C13A136B}" presName="text" presStyleLbl="fgAcc0" presStyleIdx="2" presStyleCnt="4">
        <dgm:presLayoutVars>
          <dgm:chPref val="3"/>
        </dgm:presLayoutVars>
      </dgm:prSet>
      <dgm:spPr/>
    </dgm:pt>
    <dgm:pt modelId="{58544EA3-CB7C-48F9-8A9B-3AA856F29E45}" type="pres">
      <dgm:prSet presAssocID="{6B8AE0F7-D0AB-464D-93AD-5205C13A136B}" presName="hierChild2" presStyleCnt="0"/>
      <dgm:spPr/>
    </dgm:pt>
    <dgm:pt modelId="{A8F430A5-91A7-4D0B-8C95-F533F6204291}" type="pres">
      <dgm:prSet presAssocID="{3BA03DC4-637B-4AAE-9735-2963BE2B48A8}" presName="hierRoot1" presStyleCnt="0"/>
      <dgm:spPr/>
    </dgm:pt>
    <dgm:pt modelId="{7E69B624-7F2B-41EE-9503-A15F11AE5C77}" type="pres">
      <dgm:prSet presAssocID="{3BA03DC4-637B-4AAE-9735-2963BE2B48A8}" presName="composite" presStyleCnt="0"/>
      <dgm:spPr/>
    </dgm:pt>
    <dgm:pt modelId="{305D6489-EF23-4026-B1CE-C4DAE4A4E1BD}" type="pres">
      <dgm:prSet presAssocID="{3BA03DC4-637B-4AAE-9735-2963BE2B48A8}" presName="background" presStyleLbl="node0" presStyleIdx="3" presStyleCnt="4"/>
      <dgm:spPr/>
    </dgm:pt>
    <dgm:pt modelId="{F1AC3AEB-A50A-46EC-9B26-4BEA10B5622F}" type="pres">
      <dgm:prSet presAssocID="{3BA03DC4-637B-4AAE-9735-2963BE2B48A8}" presName="text" presStyleLbl="fgAcc0" presStyleIdx="3" presStyleCnt="4">
        <dgm:presLayoutVars>
          <dgm:chPref val="3"/>
        </dgm:presLayoutVars>
      </dgm:prSet>
      <dgm:spPr/>
    </dgm:pt>
    <dgm:pt modelId="{F85CE7F9-4A70-476C-911E-7BBD70DF6C24}" type="pres">
      <dgm:prSet presAssocID="{3BA03DC4-637B-4AAE-9735-2963BE2B48A8}" presName="hierChild2" presStyleCnt="0"/>
      <dgm:spPr/>
    </dgm:pt>
  </dgm:ptLst>
  <dgm:cxnLst>
    <dgm:cxn modelId="{87239B09-CD01-4B8F-885F-23644BB8B680}" srcId="{B80597AC-1E38-405C-9CEF-6991E1FA3A07}" destId="{6B8AE0F7-D0AB-464D-93AD-5205C13A136B}" srcOrd="2" destOrd="0" parTransId="{2844825A-26BA-4D38-8E1D-F983EB81BD69}" sibTransId="{860F5FD4-154B-4221-8D14-3AB44427DB0F}"/>
    <dgm:cxn modelId="{240EFF21-38D5-4417-8299-EB1ADCCF747B}" srcId="{B80597AC-1E38-405C-9CEF-6991E1FA3A07}" destId="{1870ACE9-E6AA-4754-9BA6-94D2DBCCBADD}" srcOrd="1" destOrd="0" parTransId="{AD451F98-8F70-407C-85E0-55B3CADF4F33}" sibTransId="{4733D256-CD48-432F-AA88-DB38A742903D}"/>
    <dgm:cxn modelId="{5598C73A-15FA-4AFC-9D2F-8CCD1D841394}" type="presOf" srcId="{B64A2794-165D-4F25-9D47-761702828216}" destId="{64AEF252-22DC-4ABE-862F-9A5618F3D806}" srcOrd="0" destOrd="0" presId="urn:microsoft.com/office/officeart/2005/8/layout/hierarchy1"/>
    <dgm:cxn modelId="{709F0463-3B1F-4A97-BAEB-CC3A2D0DBB06}" type="presOf" srcId="{1870ACE9-E6AA-4754-9BA6-94D2DBCCBADD}" destId="{C63A99A3-A5AF-4470-8681-3BC3CA5F84A0}" srcOrd="0" destOrd="0" presId="urn:microsoft.com/office/officeart/2005/8/layout/hierarchy1"/>
    <dgm:cxn modelId="{91B06ECB-88F1-446E-B57E-3020FC46B058}" srcId="{B80597AC-1E38-405C-9CEF-6991E1FA3A07}" destId="{3BA03DC4-637B-4AAE-9735-2963BE2B48A8}" srcOrd="3" destOrd="0" parTransId="{F289CDF7-464B-4BAF-B8D9-D79C7A11A305}" sibTransId="{04E0D4EF-B3DD-465D-BACD-CCEBA07C407F}"/>
    <dgm:cxn modelId="{384846D8-8F3F-4C45-AAA8-2CD87B4CD5B4}" type="presOf" srcId="{6B8AE0F7-D0AB-464D-93AD-5205C13A136B}" destId="{CDFA7582-B33A-440C-AE59-688AF702D93A}" srcOrd="0" destOrd="0" presId="urn:microsoft.com/office/officeart/2005/8/layout/hierarchy1"/>
    <dgm:cxn modelId="{FDA08DE6-8BC7-4BFD-AA7B-6AB6D8C4ABE3}" type="presOf" srcId="{3BA03DC4-637B-4AAE-9735-2963BE2B48A8}" destId="{F1AC3AEB-A50A-46EC-9B26-4BEA10B5622F}" srcOrd="0" destOrd="0" presId="urn:microsoft.com/office/officeart/2005/8/layout/hierarchy1"/>
    <dgm:cxn modelId="{A58874ED-4B06-47A6-A222-1413748BC88E}" type="presOf" srcId="{B80597AC-1E38-405C-9CEF-6991E1FA3A07}" destId="{6C7628FB-F6DE-4F6B-9500-FE5C3FDE007F}" srcOrd="0" destOrd="0" presId="urn:microsoft.com/office/officeart/2005/8/layout/hierarchy1"/>
    <dgm:cxn modelId="{3DE66DFA-D36B-477C-BC2C-AB9A7805B6D9}" srcId="{B80597AC-1E38-405C-9CEF-6991E1FA3A07}" destId="{B64A2794-165D-4F25-9D47-761702828216}" srcOrd="0" destOrd="0" parTransId="{BEB673FE-C35D-4980-8CE9-91ECDD12BB5E}" sibTransId="{211F59DC-2E26-4D65-BDA5-1DEE342E665C}"/>
    <dgm:cxn modelId="{4D208B6D-9FDE-44A6-AC8A-7A59A711A153}" type="presParOf" srcId="{6C7628FB-F6DE-4F6B-9500-FE5C3FDE007F}" destId="{F0B71530-41BD-4A0A-937C-4AF07F0486DB}" srcOrd="0" destOrd="0" presId="urn:microsoft.com/office/officeart/2005/8/layout/hierarchy1"/>
    <dgm:cxn modelId="{8C2379F5-A02C-4BF7-8948-E5D63441866F}" type="presParOf" srcId="{F0B71530-41BD-4A0A-937C-4AF07F0486DB}" destId="{95C71A85-3089-4EE1-BC4D-63358B1294B8}" srcOrd="0" destOrd="0" presId="urn:microsoft.com/office/officeart/2005/8/layout/hierarchy1"/>
    <dgm:cxn modelId="{2F7403C4-5306-4CC5-8A0A-509D9F733423}" type="presParOf" srcId="{95C71A85-3089-4EE1-BC4D-63358B1294B8}" destId="{2224EFAA-FB00-40BC-82C7-9BE4B7041401}" srcOrd="0" destOrd="0" presId="urn:microsoft.com/office/officeart/2005/8/layout/hierarchy1"/>
    <dgm:cxn modelId="{A1F51DDD-3D21-4E4B-98A3-132B4C028965}" type="presParOf" srcId="{95C71A85-3089-4EE1-BC4D-63358B1294B8}" destId="{64AEF252-22DC-4ABE-862F-9A5618F3D806}" srcOrd="1" destOrd="0" presId="urn:microsoft.com/office/officeart/2005/8/layout/hierarchy1"/>
    <dgm:cxn modelId="{4756DB00-4AFE-41E2-AFB5-116643C2BC95}" type="presParOf" srcId="{F0B71530-41BD-4A0A-937C-4AF07F0486DB}" destId="{98BF6B40-6991-444D-912F-DFC98ECAAE30}" srcOrd="1" destOrd="0" presId="urn:microsoft.com/office/officeart/2005/8/layout/hierarchy1"/>
    <dgm:cxn modelId="{621D0C59-CC4B-4DC1-A0DF-118D770F4B7A}" type="presParOf" srcId="{6C7628FB-F6DE-4F6B-9500-FE5C3FDE007F}" destId="{690D31EA-42CD-47BF-BD84-2BB7AD44FD26}" srcOrd="1" destOrd="0" presId="urn:microsoft.com/office/officeart/2005/8/layout/hierarchy1"/>
    <dgm:cxn modelId="{FE69BB9A-F3FF-41BA-8522-446F1AD5F2DC}" type="presParOf" srcId="{690D31EA-42CD-47BF-BD84-2BB7AD44FD26}" destId="{DDA6B3C7-8A7C-4190-9DD2-8676F003BAE0}" srcOrd="0" destOrd="0" presId="urn:microsoft.com/office/officeart/2005/8/layout/hierarchy1"/>
    <dgm:cxn modelId="{4BBB89B3-BFA9-4A66-ACF3-C0AD9ED69F72}" type="presParOf" srcId="{DDA6B3C7-8A7C-4190-9DD2-8676F003BAE0}" destId="{DF8853FC-06B8-4DEE-9085-4F86F49243D2}" srcOrd="0" destOrd="0" presId="urn:microsoft.com/office/officeart/2005/8/layout/hierarchy1"/>
    <dgm:cxn modelId="{E07AFDA2-D550-460F-8B54-B9186153B760}" type="presParOf" srcId="{DDA6B3C7-8A7C-4190-9DD2-8676F003BAE0}" destId="{C63A99A3-A5AF-4470-8681-3BC3CA5F84A0}" srcOrd="1" destOrd="0" presId="urn:microsoft.com/office/officeart/2005/8/layout/hierarchy1"/>
    <dgm:cxn modelId="{864EADE3-76C9-4C5C-A5AB-7184C918C84B}" type="presParOf" srcId="{690D31EA-42CD-47BF-BD84-2BB7AD44FD26}" destId="{A976F245-AAE2-435E-85FE-EDC5B955A835}" srcOrd="1" destOrd="0" presId="urn:microsoft.com/office/officeart/2005/8/layout/hierarchy1"/>
    <dgm:cxn modelId="{7B6948CF-119E-4FD5-AE43-08669B7D822F}" type="presParOf" srcId="{6C7628FB-F6DE-4F6B-9500-FE5C3FDE007F}" destId="{E2932B4F-785D-4B89-BF83-9F8264412578}" srcOrd="2" destOrd="0" presId="urn:microsoft.com/office/officeart/2005/8/layout/hierarchy1"/>
    <dgm:cxn modelId="{13E09523-8BB5-4E1C-8A5C-FDAA85D6BE2B}" type="presParOf" srcId="{E2932B4F-785D-4B89-BF83-9F8264412578}" destId="{A455853E-84D8-4B68-9BD9-0B38CEE36E80}" srcOrd="0" destOrd="0" presId="urn:microsoft.com/office/officeart/2005/8/layout/hierarchy1"/>
    <dgm:cxn modelId="{955F0AE1-7F1B-4398-B5FB-8A087585AC2B}" type="presParOf" srcId="{A455853E-84D8-4B68-9BD9-0B38CEE36E80}" destId="{4FF4AFFE-D910-4561-88D3-5D96FE600EBD}" srcOrd="0" destOrd="0" presId="urn:microsoft.com/office/officeart/2005/8/layout/hierarchy1"/>
    <dgm:cxn modelId="{378483F8-77BF-4353-886E-24C593E6F302}" type="presParOf" srcId="{A455853E-84D8-4B68-9BD9-0B38CEE36E80}" destId="{CDFA7582-B33A-440C-AE59-688AF702D93A}" srcOrd="1" destOrd="0" presId="urn:microsoft.com/office/officeart/2005/8/layout/hierarchy1"/>
    <dgm:cxn modelId="{C90F7C26-F875-4A6A-83FD-DCA41869D4DB}" type="presParOf" srcId="{E2932B4F-785D-4B89-BF83-9F8264412578}" destId="{58544EA3-CB7C-48F9-8A9B-3AA856F29E45}" srcOrd="1" destOrd="0" presId="urn:microsoft.com/office/officeart/2005/8/layout/hierarchy1"/>
    <dgm:cxn modelId="{A7C6D12F-0F5E-4CC6-A0AA-5DAAEAAB148A}" type="presParOf" srcId="{6C7628FB-F6DE-4F6B-9500-FE5C3FDE007F}" destId="{A8F430A5-91A7-4D0B-8C95-F533F6204291}" srcOrd="3" destOrd="0" presId="urn:microsoft.com/office/officeart/2005/8/layout/hierarchy1"/>
    <dgm:cxn modelId="{ED2F1F14-8326-4976-998F-AC7146E27A11}" type="presParOf" srcId="{A8F430A5-91A7-4D0B-8C95-F533F6204291}" destId="{7E69B624-7F2B-41EE-9503-A15F11AE5C77}" srcOrd="0" destOrd="0" presId="urn:microsoft.com/office/officeart/2005/8/layout/hierarchy1"/>
    <dgm:cxn modelId="{991422F9-2619-4702-86BE-04F7E9D175AB}" type="presParOf" srcId="{7E69B624-7F2B-41EE-9503-A15F11AE5C77}" destId="{305D6489-EF23-4026-B1CE-C4DAE4A4E1BD}" srcOrd="0" destOrd="0" presId="urn:microsoft.com/office/officeart/2005/8/layout/hierarchy1"/>
    <dgm:cxn modelId="{8FDC7CDA-4176-44CF-830A-0BA918933C4C}" type="presParOf" srcId="{7E69B624-7F2B-41EE-9503-A15F11AE5C77}" destId="{F1AC3AEB-A50A-46EC-9B26-4BEA10B5622F}" srcOrd="1" destOrd="0" presId="urn:microsoft.com/office/officeart/2005/8/layout/hierarchy1"/>
    <dgm:cxn modelId="{6CB987A8-C0C7-4034-A13A-27F590FB63A4}" type="presParOf" srcId="{A8F430A5-91A7-4D0B-8C95-F533F6204291}" destId="{F85CE7F9-4A70-476C-911E-7BBD70DF6C24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D0CFB6-B5F3-48E6-BAE5-C361F6D83A99}">
      <dsp:nvSpPr>
        <dsp:cNvPr id="0" name=""/>
        <dsp:cNvSpPr/>
      </dsp:nvSpPr>
      <dsp:spPr>
        <a:xfrm>
          <a:off x="80956" y="117"/>
          <a:ext cx="4683583" cy="297407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D7ADA2E-B4D9-410A-AF5D-5309C074051B}">
      <dsp:nvSpPr>
        <dsp:cNvPr id="0" name=""/>
        <dsp:cNvSpPr/>
      </dsp:nvSpPr>
      <dsp:spPr>
        <a:xfrm>
          <a:off x="601355" y="494496"/>
          <a:ext cx="4683583" cy="297407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4000" kern="1200" dirty="0">
              <a:latin typeface="Arial" panose="020B0604020202020204" pitchFamily="34" charset="0"/>
              <a:cs typeface="Arial" panose="020B0604020202020204" pitchFamily="34" charset="0"/>
            </a:rPr>
            <a:t>Identificação de letras em posições específicas de um PDF;</a:t>
          </a:r>
          <a:endParaRPr lang="en-US" sz="40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688463" y="581604"/>
        <a:ext cx="4509367" cy="2799859"/>
      </dsp:txXfrm>
    </dsp:sp>
    <dsp:sp modelId="{8DD2798F-E137-44C4-B3DA-D68D05FDC780}">
      <dsp:nvSpPr>
        <dsp:cNvPr id="0" name=""/>
        <dsp:cNvSpPr/>
      </dsp:nvSpPr>
      <dsp:spPr>
        <a:xfrm>
          <a:off x="5805337" y="117"/>
          <a:ext cx="4683583" cy="297407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B522625-136C-4C30-BE51-44C687435A74}">
      <dsp:nvSpPr>
        <dsp:cNvPr id="0" name=""/>
        <dsp:cNvSpPr/>
      </dsp:nvSpPr>
      <dsp:spPr>
        <a:xfrm>
          <a:off x="6325735" y="494496"/>
          <a:ext cx="4683583" cy="297407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6500" kern="1200" dirty="0">
              <a:latin typeface="Arial" panose="020B0604020202020204" pitchFamily="34" charset="0"/>
              <a:cs typeface="Arial" panose="020B0604020202020204" pitchFamily="34" charset="0"/>
            </a:rPr>
            <a:t>Códigos de barras;</a:t>
          </a:r>
          <a:endParaRPr lang="pt-PT" sz="6500" kern="1200" dirty="0"/>
        </a:p>
      </dsp:txBody>
      <dsp:txXfrm>
        <a:off x="6412843" y="581604"/>
        <a:ext cx="4509367" cy="279985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8BB94B-E325-46FA-9F6D-BE1A90BF0484}">
      <dsp:nvSpPr>
        <dsp:cNvPr id="0" name=""/>
        <dsp:cNvSpPr/>
      </dsp:nvSpPr>
      <dsp:spPr>
        <a:xfrm>
          <a:off x="0" y="601972"/>
          <a:ext cx="3058169" cy="194193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F66ACB8-9E6A-4808-B138-C295CBFE9FD3}">
      <dsp:nvSpPr>
        <dsp:cNvPr id="0" name=""/>
        <dsp:cNvSpPr/>
      </dsp:nvSpPr>
      <dsp:spPr>
        <a:xfrm>
          <a:off x="339796" y="924779"/>
          <a:ext cx="3058169" cy="194193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3600" kern="1200" dirty="0"/>
            <a:t>Documentos Digitais com Rotações</a:t>
          </a:r>
          <a:endParaRPr lang="en-US" sz="3600" kern="1200" dirty="0"/>
        </a:p>
      </dsp:txBody>
      <dsp:txXfrm>
        <a:off x="396673" y="981656"/>
        <a:ext cx="2944415" cy="1828183"/>
      </dsp:txXfrm>
    </dsp:sp>
    <dsp:sp modelId="{2DD06CAF-471B-4F53-AADB-AE4CC845C116}">
      <dsp:nvSpPr>
        <dsp:cNvPr id="0" name=""/>
        <dsp:cNvSpPr/>
      </dsp:nvSpPr>
      <dsp:spPr>
        <a:xfrm>
          <a:off x="3737763" y="601972"/>
          <a:ext cx="3058169" cy="194193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595586-2FBB-4890-B4E9-363B25A16D9A}">
      <dsp:nvSpPr>
        <dsp:cNvPr id="0" name=""/>
        <dsp:cNvSpPr/>
      </dsp:nvSpPr>
      <dsp:spPr>
        <a:xfrm>
          <a:off x="4077559" y="924779"/>
          <a:ext cx="3058169" cy="194193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3600" kern="1200" dirty="0"/>
            <a:t>Mudança de Escala no Documento</a:t>
          </a:r>
          <a:endParaRPr lang="en-US" sz="3600" kern="1200" dirty="0"/>
        </a:p>
      </dsp:txBody>
      <dsp:txXfrm>
        <a:off x="4134436" y="981656"/>
        <a:ext cx="2944415" cy="1828183"/>
      </dsp:txXfrm>
    </dsp:sp>
    <dsp:sp modelId="{81A4547B-A103-4979-BD53-E70E483F7430}">
      <dsp:nvSpPr>
        <dsp:cNvPr id="0" name=""/>
        <dsp:cNvSpPr/>
      </dsp:nvSpPr>
      <dsp:spPr>
        <a:xfrm>
          <a:off x="7475526" y="601972"/>
          <a:ext cx="3058169" cy="194193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CF844EB-3C14-4C4B-9B85-6A305293AA4D}">
      <dsp:nvSpPr>
        <dsp:cNvPr id="0" name=""/>
        <dsp:cNvSpPr/>
      </dsp:nvSpPr>
      <dsp:spPr>
        <a:xfrm>
          <a:off x="7815323" y="924779"/>
          <a:ext cx="3058169" cy="194193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3600" kern="1200" dirty="0"/>
            <a:t>Modificações no documento</a:t>
          </a:r>
          <a:endParaRPr lang="en-US" sz="3600" kern="1200" dirty="0"/>
        </a:p>
      </dsp:txBody>
      <dsp:txXfrm>
        <a:off x="7872200" y="981656"/>
        <a:ext cx="2944415" cy="182818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24EFAA-FB00-40BC-82C7-9BE4B7041401}">
      <dsp:nvSpPr>
        <dsp:cNvPr id="0" name=""/>
        <dsp:cNvSpPr/>
      </dsp:nvSpPr>
      <dsp:spPr>
        <a:xfrm>
          <a:off x="2899" y="1209267"/>
          <a:ext cx="2070097" cy="131451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AEF252-22DC-4ABE-862F-9A5618F3D806}">
      <dsp:nvSpPr>
        <dsp:cNvPr id="0" name=""/>
        <dsp:cNvSpPr/>
      </dsp:nvSpPr>
      <dsp:spPr>
        <a:xfrm>
          <a:off x="232910" y="1427778"/>
          <a:ext cx="2070097" cy="131451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 err="1"/>
            <a:t>Correção</a:t>
          </a:r>
          <a:r>
            <a:rPr lang="en-GB" sz="1500" kern="1200" dirty="0"/>
            <a:t> </a:t>
          </a:r>
          <a:r>
            <a:rPr lang="en-GB" sz="1500" kern="1200" dirty="0" err="1"/>
            <a:t>automática</a:t>
          </a:r>
          <a:r>
            <a:rPr lang="en-GB" sz="1500" kern="1200" dirty="0"/>
            <a:t> de </a:t>
          </a:r>
          <a:r>
            <a:rPr lang="en-GB" sz="1500" kern="1200" dirty="0" err="1"/>
            <a:t>códigos</a:t>
          </a:r>
          <a:r>
            <a:rPr lang="en-GB" sz="1500" kern="1200" dirty="0"/>
            <a:t> de barras </a:t>
          </a:r>
          <a:r>
            <a:rPr lang="en-GB" sz="1500" kern="1200" dirty="0" err="1"/>
            <a:t>deformados</a:t>
          </a:r>
          <a:r>
            <a:rPr lang="en-GB" sz="1500" kern="1200" dirty="0"/>
            <a:t> em </a:t>
          </a:r>
          <a:r>
            <a:rPr lang="en-GB" sz="1500" kern="1200" dirty="0" err="1"/>
            <a:t>ficheiros</a:t>
          </a:r>
          <a:r>
            <a:rPr lang="en-GB" sz="1500" kern="1200" dirty="0"/>
            <a:t> </a:t>
          </a:r>
          <a:r>
            <a:rPr lang="en-GB" sz="1500" kern="1200" dirty="0" err="1"/>
            <a:t>digitalizados</a:t>
          </a:r>
          <a:r>
            <a:rPr lang="en-GB" sz="1500" kern="1200" dirty="0"/>
            <a:t>;</a:t>
          </a:r>
          <a:endParaRPr lang="en-US" sz="1500" kern="1200" dirty="0"/>
        </a:p>
      </dsp:txBody>
      <dsp:txXfrm>
        <a:off x="271411" y="1466279"/>
        <a:ext cx="1993095" cy="1237509"/>
      </dsp:txXfrm>
    </dsp:sp>
    <dsp:sp modelId="{DF8853FC-06B8-4DEE-9085-4F86F49243D2}">
      <dsp:nvSpPr>
        <dsp:cNvPr id="0" name=""/>
        <dsp:cNvSpPr/>
      </dsp:nvSpPr>
      <dsp:spPr>
        <a:xfrm>
          <a:off x="2533018" y="1209267"/>
          <a:ext cx="2070097" cy="131451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63A99A3-A5AF-4470-8681-3BC3CA5F84A0}">
      <dsp:nvSpPr>
        <dsp:cNvPr id="0" name=""/>
        <dsp:cNvSpPr/>
      </dsp:nvSpPr>
      <dsp:spPr>
        <a:xfrm>
          <a:off x="2763029" y="1427778"/>
          <a:ext cx="2070097" cy="131451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 err="1"/>
            <a:t>Número</a:t>
          </a:r>
          <a:r>
            <a:rPr lang="en-GB" sz="1500" kern="1200" dirty="0"/>
            <a:t> ideal de palavras a </a:t>
          </a:r>
          <a:r>
            <a:rPr lang="en-GB" sz="1500" kern="1200" dirty="0" err="1"/>
            <a:t>guardar</a:t>
          </a:r>
          <a:r>
            <a:rPr lang="en-GB" sz="1500" kern="1200" dirty="0"/>
            <a:t> para </a:t>
          </a:r>
          <a:r>
            <a:rPr lang="en-GB" sz="1500" kern="1200" dirty="0" err="1"/>
            <a:t>garantir</a:t>
          </a:r>
          <a:r>
            <a:rPr lang="en-GB" sz="1500" kern="1200" dirty="0"/>
            <a:t> a </a:t>
          </a:r>
          <a:r>
            <a:rPr lang="en-GB" sz="1500" kern="1200" dirty="0" err="1"/>
            <a:t>proteção</a:t>
          </a:r>
          <a:r>
            <a:rPr lang="en-GB" sz="1500" kern="1200" dirty="0"/>
            <a:t> de um documento </a:t>
          </a:r>
          <a:r>
            <a:rPr lang="en-GB" sz="1500" kern="1200" dirty="0" err="1"/>
            <a:t>impresso</a:t>
          </a:r>
          <a:r>
            <a:rPr lang="en-GB" sz="1500" kern="1200" dirty="0"/>
            <a:t>;</a:t>
          </a:r>
          <a:endParaRPr lang="en-US" sz="1500" kern="1200" dirty="0"/>
        </a:p>
      </dsp:txBody>
      <dsp:txXfrm>
        <a:off x="2801530" y="1466279"/>
        <a:ext cx="1993095" cy="1237509"/>
      </dsp:txXfrm>
    </dsp:sp>
    <dsp:sp modelId="{4FF4AFFE-D910-4561-88D3-5D96FE600EBD}">
      <dsp:nvSpPr>
        <dsp:cNvPr id="0" name=""/>
        <dsp:cNvSpPr/>
      </dsp:nvSpPr>
      <dsp:spPr>
        <a:xfrm>
          <a:off x="5063137" y="1209267"/>
          <a:ext cx="2070097" cy="131451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FA7582-B33A-440C-AE59-688AF702D93A}">
      <dsp:nvSpPr>
        <dsp:cNvPr id="0" name=""/>
        <dsp:cNvSpPr/>
      </dsp:nvSpPr>
      <dsp:spPr>
        <a:xfrm>
          <a:off x="5293148" y="1427778"/>
          <a:ext cx="2070097" cy="131451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 err="1"/>
            <a:t>Método</a:t>
          </a:r>
          <a:r>
            <a:rPr lang="en-GB" sz="1500" kern="1200" dirty="0"/>
            <a:t> de visualização das </a:t>
          </a:r>
          <a:r>
            <a:rPr lang="en-GB" sz="1500" kern="1200" dirty="0" err="1"/>
            <a:t>averiguação</a:t>
          </a:r>
          <a:r>
            <a:rPr lang="en-GB" sz="1500" kern="1200" dirty="0"/>
            <a:t> da </a:t>
          </a:r>
          <a:r>
            <a:rPr lang="en-GB" sz="1500" kern="1200" dirty="0" err="1"/>
            <a:t>integridade</a:t>
          </a:r>
          <a:r>
            <a:rPr lang="en-GB" sz="1500" kern="1200" dirty="0"/>
            <a:t> de um documento em 3D;</a:t>
          </a:r>
          <a:endParaRPr lang="en-US" sz="1500" kern="1200" dirty="0"/>
        </a:p>
      </dsp:txBody>
      <dsp:txXfrm>
        <a:off x="5331649" y="1466279"/>
        <a:ext cx="1993095" cy="1237509"/>
      </dsp:txXfrm>
    </dsp:sp>
    <dsp:sp modelId="{305D6489-EF23-4026-B1CE-C4DAE4A4E1BD}">
      <dsp:nvSpPr>
        <dsp:cNvPr id="0" name=""/>
        <dsp:cNvSpPr/>
      </dsp:nvSpPr>
      <dsp:spPr>
        <a:xfrm>
          <a:off x="7593256" y="1209267"/>
          <a:ext cx="2070097" cy="131451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AC3AEB-A50A-46EC-9B26-4BEA10B5622F}">
      <dsp:nvSpPr>
        <dsp:cNvPr id="0" name=""/>
        <dsp:cNvSpPr/>
      </dsp:nvSpPr>
      <dsp:spPr>
        <a:xfrm>
          <a:off x="7823267" y="1427778"/>
          <a:ext cx="2070097" cy="131451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/>
            <a:t>Mecanismo que saliente as letras e zonas alteradas no documento automaticamente;</a:t>
          </a:r>
          <a:endParaRPr lang="en-US" sz="1500" kern="1200"/>
        </a:p>
      </dsp:txBody>
      <dsp:txXfrm>
        <a:off x="7861768" y="1466279"/>
        <a:ext cx="1993095" cy="123750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0DE392-ACC5-4190-BF68-4E4858CD1052}" type="datetimeFigureOut">
              <a:rPr lang="pt-PT" smtClean="0"/>
              <a:t>04/07/2023</a:t>
            </a:fld>
            <a:endParaRPr lang="pt-P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P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0A58DB-4BDF-4D07-847B-0191BA484F1F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516980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Bom dia/Boa Tarde, Caros membro do júri. O meu nome é António Ramos, estou aqui presente para apresentar a minha dissertação, denominada (referir titulo)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0A58DB-4BDF-4D07-847B-0191BA484F1F}" type="slidenum">
              <a:rPr lang="pt-PT" smtClean="0"/>
              <a:t>1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806153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Aqui pode-se ver como é que os pontos são gerados e os respetivos intervalos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0A58DB-4BDF-4D07-847B-0191BA484F1F}" type="slidenum">
              <a:rPr lang="pt-PT" smtClean="0"/>
              <a:t>15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0544781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lvl="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pt-BR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Escolha do ficheiro a examinar, pode ser formato PDF eletrónico ou digital, nos dois casos o documento é convertido para imagem para a colocação das letras presentes na base de dados;</a:t>
            </a:r>
            <a:endParaRPr lang="en-GB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pt-BR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Leitura do código de barras para descodificar a informação contida nele, se o identificador(id) do ficheiro estiver na base de dados e tiver sido aceite ou rejeitado a marca de água. Devolve-se alguns metadados ao utilizador e este faz uma verificação rápida de um conjunto de informações acerca do documento tal como utilizador que imprimiu e posto atual;</a:t>
            </a:r>
            <a:endParaRPr lang="en-GB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ctr">
              <a:lnSpc>
                <a:spcPct val="150000"/>
              </a:lnSpc>
              <a:buFont typeface="+mj-lt"/>
              <a:buAutoNum type="arabicPeriod"/>
            </a:pPr>
            <a:r>
              <a:rPr lang="pt-BR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Verificação de integridade do documento caso a verificação dê errado, ou o utilizador queira processeder à mesma. Consiste na comparação, através de um utilizador fidedigno, das letras que estão no documento com as das base de dados, através da conversão do documento PDF para imagem e aquando a colocação das letras e respetivos pontos converte-se de novo para PDF. Nesta abordagem verificou-se que pode existir vários pontos de interseção inseridos na mesma letra, só que com valores diferentes, o que dificultava na visualização do documento, pelo que posteriormente eliminou-se as mesmas.</a:t>
            </a:r>
            <a:endParaRPr lang="en-GB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0A58DB-4BDF-4D07-847B-0191BA484F1F}" type="slidenum">
              <a:rPr lang="pt-PT" smtClean="0"/>
              <a:t>17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4228299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Um algoritmo tem de ser apto em múltiplas ocasiões e saber lidar com situações. Para simular esse comportamento resolveu-se testar o algoritmo para situações de documentos digitais com rotações, mudança de escala no documento e modificações no documento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0A58DB-4BDF-4D07-847B-0191BA484F1F}" type="slidenum">
              <a:rPr lang="pt-PT" smtClean="0"/>
              <a:t>22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7815112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Aqui tem se um exemplo de um ficheiro digitalizado torto e o algoritmo conseguiu compor (direita)</a:t>
            </a:r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0A58DB-4BDF-4D07-847B-0191BA484F1F}" type="slidenum">
              <a:rPr lang="pt-PT" smtClean="0"/>
              <a:t>23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9713952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Esquerda original em formato eletrónico;</a:t>
            </a:r>
          </a:p>
          <a:p>
            <a:r>
              <a:rPr lang="en-GB" dirty="0"/>
              <a:t>Direita digital torto compost.</a:t>
            </a:r>
          </a:p>
          <a:p>
            <a:r>
              <a:rPr lang="en-GB" dirty="0"/>
              <a:t>Através da comparação dos valores consegue-se perceber que os valores são iguais. Dar o exemplo do w e r.</a:t>
            </a:r>
          </a:p>
          <a:p>
            <a:r>
              <a:rPr lang="en-GB" dirty="0"/>
              <a:t>Nota: Se a visualização não agradar dá para mudar no Código.</a:t>
            </a:r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0A58DB-4BDF-4D07-847B-0191BA484F1F}" type="slidenum">
              <a:rPr lang="pt-PT" smtClean="0"/>
              <a:t>24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4883532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Passando à escala do ficheiro, do lado esquerdo está presente o ficheiro original com 100% de escala, e do lado direito o mesmo documento com uma escala de 80%.</a:t>
            </a:r>
          </a:p>
          <a:p>
            <a:r>
              <a:rPr lang="en-GB" dirty="0"/>
              <a:t>Pode-se confirmar, através das comparações de pontos entre documentos, que o algoritmo conseguiu adaptar os pontos à escala do documento.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0A58DB-4BDF-4D07-847B-0191BA484F1F}" type="slidenum">
              <a:rPr lang="pt-PT" smtClean="0"/>
              <a:t>25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9293023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Para testar o comportamento do algoritmo nas alterações do documento, criou-se um documento com informações aleatórias (referir documento esquerda).</a:t>
            </a:r>
          </a:p>
          <a:p>
            <a:r>
              <a:rPr lang="en-GB" dirty="0"/>
              <a:t>A simulação da alteração do documento envolve eliminação/adição de palavras, substituição e eliminação/adicção de espaçamento entre linhas. levando à criação de 3 </a:t>
            </a:r>
            <a:r>
              <a:rPr lang="en-GB" dirty="0" err="1"/>
              <a:t>ficheiros</a:t>
            </a:r>
            <a:r>
              <a:rPr lang="en-GB" dirty="0"/>
              <a:t> </a:t>
            </a:r>
            <a:r>
              <a:rPr lang="en-GB" dirty="0" err="1"/>
              <a:t>similares</a:t>
            </a:r>
            <a:r>
              <a:rPr lang="en-GB" dirty="0"/>
              <a:t> </a:t>
            </a:r>
            <a:r>
              <a:rPr lang="en-GB" dirty="0" err="1"/>
              <a:t>ao</a:t>
            </a:r>
            <a:r>
              <a:rPr lang="en-GB" dirty="0"/>
              <a:t> da esquerda.</a:t>
            </a:r>
          </a:p>
          <a:p>
            <a:r>
              <a:rPr lang="en-GB" dirty="0"/>
              <a:t>Neste </a:t>
            </a:r>
            <a:r>
              <a:rPr lang="en-GB" dirty="0" err="1"/>
              <a:t>caso</a:t>
            </a:r>
            <a:r>
              <a:rPr lang="en-GB" dirty="0"/>
              <a:t> </a:t>
            </a:r>
            <a:r>
              <a:rPr lang="en-GB" dirty="0" err="1"/>
              <a:t>substitui</a:t>
            </a:r>
            <a:r>
              <a:rPr lang="en-GB" dirty="0"/>
              <a:t>-se a </a:t>
            </a:r>
            <a:r>
              <a:rPr lang="en-GB" dirty="0" err="1"/>
              <a:t>palavra</a:t>
            </a:r>
            <a:r>
              <a:rPr lang="en-GB" dirty="0"/>
              <a:t> “</a:t>
            </a:r>
            <a:r>
              <a:rPr lang="en-GB" dirty="0" err="1"/>
              <a:t>importante</a:t>
            </a:r>
            <a:r>
              <a:rPr lang="en-GB" dirty="0"/>
              <a:t>” </a:t>
            </a:r>
            <a:r>
              <a:rPr lang="en-GB" dirty="0" err="1"/>
              <a:t>por</a:t>
            </a:r>
            <a:r>
              <a:rPr lang="en-GB" dirty="0"/>
              <a:t> “necessário”, onde a </a:t>
            </a:r>
            <a:r>
              <a:rPr lang="en-GB" dirty="0" err="1"/>
              <a:t>letra</a:t>
            </a:r>
            <a:r>
              <a:rPr lang="en-GB" dirty="0"/>
              <a:t> “n” </a:t>
            </a:r>
            <a:r>
              <a:rPr lang="en-GB" dirty="0" err="1"/>
              <a:t>correspondia</a:t>
            </a:r>
            <a:r>
              <a:rPr lang="en-GB" dirty="0"/>
              <a:t> </a:t>
            </a:r>
            <a:r>
              <a:rPr lang="en-GB" dirty="0" err="1"/>
              <a:t>ao</a:t>
            </a:r>
            <a:r>
              <a:rPr lang="en-GB" dirty="0"/>
              <a:t> </a:t>
            </a:r>
            <a:r>
              <a:rPr lang="en-GB" dirty="0" err="1"/>
              <a:t>importante</a:t>
            </a:r>
            <a:r>
              <a:rPr lang="en-GB" dirty="0"/>
              <a:t> e </a:t>
            </a:r>
            <a:r>
              <a:rPr lang="en-GB" dirty="0" err="1"/>
              <a:t>verifica</a:t>
            </a:r>
            <a:r>
              <a:rPr lang="en-GB" dirty="0"/>
              <a:t>-se que </a:t>
            </a:r>
            <a:r>
              <a:rPr lang="en-GB" dirty="0" err="1"/>
              <a:t>na</a:t>
            </a:r>
            <a:r>
              <a:rPr lang="en-GB" dirty="0"/>
              <a:t> </a:t>
            </a:r>
            <a:r>
              <a:rPr lang="en-GB" dirty="0" err="1"/>
              <a:t>segunda</a:t>
            </a:r>
            <a:r>
              <a:rPr lang="en-GB" dirty="0"/>
              <a:t> </a:t>
            </a:r>
            <a:r>
              <a:rPr lang="en-GB" dirty="0" err="1"/>
              <a:t>imagem</a:t>
            </a:r>
            <a:r>
              <a:rPr lang="en-GB" dirty="0"/>
              <a:t> </a:t>
            </a:r>
            <a:r>
              <a:rPr lang="en-GB" dirty="0" err="1"/>
              <a:t>representado</a:t>
            </a:r>
            <a:r>
              <a:rPr lang="en-GB" dirty="0"/>
              <a:t> </a:t>
            </a:r>
            <a:r>
              <a:rPr lang="en-GB" dirty="0" err="1"/>
              <a:t>por</a:t>
            </a:r>
            <a:r>
              <a:rPr lang="en-GB" dirty="0"/>
              <a:t> um </a:t>
            </a:r>
            <a:r>
              <a:rPr lang="en-GB" dirty="0" err="1"/>
              <a:t>retangulo</a:t>
            </a:r>
            <a:r>
              <a:rPr lang="en-GB" dirty="0"/>
              <a:t> </a:t>
            </a:r>
            <a:r>
              <a:rPr lang="en-GB" dirty="0" err="1"/>
              <a:t>preto</a:t>
            </a:r>
            <a:r>
              <a:rPr lang="en-GB" dirty="0"/>
              <a:t> que a </a:t>
            </a:r>
            <a:r>
              <a:rPr lang="en-GB" dirty="0" err="1"/>
              <a:t>letra</a:t>
            </a:r>
            <a:r>
              <a:rPr lang="en-GB" dirty="0"/>
              <a:t> “n” está </a:t>
            </a:r>
            <a:r>
              <a:rPr lang="en-GB" dirty="0" err="1"/>
              <a:t>por</a:t>
            </a:r>
            <a:r>
              <a:rPr lang="en-GB" dirty="0"/>
              <a:t> </a:t>
            </a:r>
            <a:r>
              <a:rPr lang="en-GB" dirty="0" err="1"/>
              <a:t>cima</a:t>
            </a:r>
            <a:r>
              <a:rPr lang="en-GB" dirty="0"/>
              <a:t> do “r”, o que leva </a:t>
            </a:r>
            <a:r>
              <a:rPr lang="en-GB" dirty="0" err="1"/>
              <a:t>aferir</a:t>
            </a:r>
            <a:r>
              <a:rPr lang="en-GB" dirty="0"/>
              <a:t> que o documento </a:t>
            </a:r>
            <a:r>
              <a:rPr lang="en-GB" dirty="0" err="1"/>
              <a:t>naquela</a:t>
            </a:r>
            <a:r>
              <a:rPr lang="en-GB" dirty="0"/>
              <a:t> </a:t>
            </a:r>
            <a:r>
              <a:rPr lang="en-GB" dirty="0" err="1"/>
              <a:t>palavra</a:t>
            </a:r>
            <a:r>
              <a:rPr lang="en-GB" dirty="0"/>
              <a:t> </a:t>
            </a:r>
            <a:r>
              <a:rPr lang="en-GB" dirty="0" err="1"/>
              <a:t>foi</a:t>
            </a:r>
            <a:r>
              <a:rPr lang="en-GB" dirty="0"/>
              <a:t> </a:t>
            </a:r>
            <a:r>
              <a:rPr lang="en-GB" dirty="0" err="1"/>
              <a:t>alterado</a:t>
            </a:r>
            <a:r>
              <a:rPr lang="en-GB" dirty="0"/>
              <a:t>, logo o documento do lado direito não é original </a:t>
            </a:r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0A58DB-4BDF-4D07-847B-0191BA484F1F}" type="slidenum">
              <a:rPr lang="pt-PT" smtClean="0"/>
              <a:t>26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8604824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Nesta </a:t>
            </a:r>
            <a:r>
              <a:rPr lang="en-GB" dirty="0" err="1"/>
              <a:t>situação</a:t>
            </a:r>
            <a:r>
              <a:rPr lang="en-GB" dirty="0"/>
              <a:t> </a:t>
            </a:r>
            <a:r>
              <a:rPr lang="en-GB" dirty="0" err="1"/>
              <a:t>optou</a:t>
            </a:r>
            <a:r>
              <a:rPr lang="en-GB" dirty="0"/>
              <a:t>-se </a:t>
            </a:r>
            <a:r>
              <a:rPr lang="en-GB" dirty="0" err="1"/>
              <a:t>por</a:t>
            </a:r>
            <a:r>
              <a:rPr lang="en-GB" dirty="0"/>
              <a:t> </a:t>
            </a:r>
            <a:r>
              <a:rPr lang="en-GB" dirty="0" err="1"/>
              <a:t>eliminar</a:t>
            </a:r>
            <a:r>
              <a:rPr lang="en-GB" dirty="0"/>
              <a:t> o ultimo </a:t>
            </a:r>
            <a:r>
              <a:rPr lang="en-GB" dirty="0" err="1"/>
              <a:t>paragrafo</a:t>
            </a:r>
            <a:r>
              <a:rPr lang="en-GB" dirty="0"/>
              <a:t> do ficheiro original, </a:t>
            </a:r>
            <a:r>
              <a:rPr lang="en-GB" dirty="0" err="1"/>
              <a:t>representado</a:t>
            </a:r>
            <a:r>
              <a:rPr lang="en-GB" dirty="0"/>
              <a:t> pelo </a:t>
            </a:r>
            <a:r>
              <a:rPr lang="en-GB" dirty="0" err="1"/>
              <a:t>retangulo</a:t>
            </a:r>
            <a:r>
              <a:rPr lang="en-GB" dirty="0"/>
              <a:t> </a:t>
            </a:r>
            <a:r>
              <a:rPr lang="en-GB" dirty="0" err="1"/>
              <a:t>preto</a:t>
            </a:r>
            <a:r>
              <a:rPr lang="en-GB" dirty="0"/>
              <a:t> </a:t>
            </a:r>
            <a:r>
              <a:rPr lang="en-GB" dirty="0" err="1"/>
              <a:t>na</a:t>
            </a:r>
            <a:r>
              <a:rPr lang="en-GB" dirty="0"/>
              <a:t> </a:t>
            </a:r>
            <a:r>
              <a:rPr lang="en-GB" dirty="0" err="1"/>
              <a:t>imagem</a:t>
            </a:r>
            <a:r>
              <a:rPr lang="en-GB" dirty="0"/>
              <a:t> do lado direito.</a:t>
            </a:r>
          </a:p>
          <a:p>
            <a:r>
              <a:rPr lang="en-GB" dirty="0"/>
              <a:t>É </a:t>
            </a:r>
            <a:r>
              <a:rPr lang="en-GB" dirty="0" err="1"/>
              <a:t>demonstrado</a:t>
            </a:r>
            <a:r>
              <a:rPr lang="en-GB" dirty="0"/>
              <a:t> através da </a:t>
            </a:r>
            <a:r>
              <a:rPr lang="en-GB" dirty="0" err="1"/>
              <a:t>letra</a:t>
            </a:r>
            <a:r>
              <a:rPr lang="en-GB" dirty="0"/>
              <a:t> “D” (do </a:t>
            </a:r>
            <a:r>
              <a:rPr lang="en-GB" dirty="0" err="1"/>
              <a:t>inicio</a:t>
            </a:r>
            <a:r>
              <a:rPr lang="en-GB" dirty="0"/>
              <a:t> do </a:t>
            </a:r>
            <a:r>
              <a:rPr lang="en-GB" dirty="0" err="1"/>
              <a:t>paragrafo</a:t>
            </a:r>
            <a:r>
              <a:rPr lang="en-GB" dirty="0"/>
              <a:t>) </a:t>
            </a:r>
            <a:r>
              <a:rPr lang="en-GB" dirty="0" err="1"/>
              <a:t>inserida</a:t>
            </a:r>
            <a:r>
              <a:rPr lang="en-GB" dirty="0"/>
              <a:t> em zona </a:t>
            </a:r>
            <a:r>
              <a:rPr lang="en-GB" dirty="0" err="1"/>
              <a:t>branca</a:t>
            </a:r>
            <a:r>
              <a:rPr lang="en-GB" dirty="0"/>
              <a:t> que </a:t>
            </a:r>
            <a:r>
              <a:rPr lang="en-GB" dirty="0" err="1"/>
              <a:t>houve</a:t>
            </a:r>
            <a:r>
              <a:rPr lang="en-GB" dirty="0"/>
              <a:t> eliminação de pelo menos uma </a:t>
            </a:r>
            <a:r>
              <a:rPr lang="en-GB" dirty="0" err="1"/>
              <a:t>palavra</a:t>
            </a:r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0A58DB-4BDF-4D07-847B-0191BA484F1F}" type="slidenum">
              <a:rPr lang="pt-PT" smtClean="0"/>
              <a:t>27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13513992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Nesta </a:t>
            </a:r>
            <a:r>
              <a:rPr lang="en-GB" dirty="0" err="1"/>
              <a:t>situação</a:t>
            </a:r>
            <a:r>
              <a:rPr lang="en-GB" dirty="0"/>
              <a:t>, </a:t>
            </a:r>
            <a:r>
              <a:rPr lang="en-GB" dirty="0" err="1"/>
              <a:t>utilizou</a:t>
            </a:r>
            <a:r>
              <a:rPr lang="en-GB" dirty="0"/>
              <a:t>-se o documento anterior com as alterações da eliminação do ultimo </a:t>
            </a:r>
            <a:r>
              <a:rPr lang="en-GB" dirty="0" err="1"/>
              <a:t>paragrafo</a:t>
            </a:r>
            <a:r>
              <a:rPr lang="en-GB" dirty="0"/>
              <a:t>, </a:t>
            </a:r>
            <a:r>
              <a:rPr lang="en-GB" dirty="0" err="1"/>
              <a:t>removendo</a:t>
            </a:r>
            <a:r>
              <a:rPr lang="en-GB" dirty="0"/>
              <a:t> um </a:t>
            </a:r>
            <a:r>
              <a:rPr lang="en-GB" dirty="0" err="1"/>
              <a:t>parafro</a:t>
            </a:r>
            <a:r>
              <a:rPr lang="en-GB" dirty="0"/>
              <a:t>, </a:t>
            </a:r>
            <a:r>
              <a:rPr lang="en-GB" dirty="0" err="1"/>
              <a:t>demonstrado</a:t>
            </a:r>
            <a:r>
              <a:rPr lang="en-GB" dirty="0"/>
              <a:t> pelo </a:t>
            </a:r>
            <a:r>
              <a:rPr lang="en-GB" dirty="0" err="1"/>
              <a:t>retangulo</a:t>
            </a:r>
            <a:r>
              <a:rPr lang="en-GB" dirty="0"/>
              <a:t> </a:t>
            </a:r>
            <a:r>
              <a:rPr lang="en-GB" dirty="0" err="1"/>
              <a:t>preto</a:t>
            </a:r>
            <a:r>
              <a:rPr lang="en-GB" dirty="0"/>
              <a:t> pela </a:t>
            </a:r>
            <a:r>
              <a:rPr lang="en-GB" dirty="0" err="1"/>
              <a:t>figura</a:t>
            </a:r>
            <a:r>
              <a:rPr lang="en-GB" dirty="0"/>
              <a:t> do lado direito.</a:t>
            </a:r>
          </a:p>
          <a:p>
            <a:r>
              <a:rPr lang="en-GB" dirty="0"/>
              <a:t>Através da </a:t>
            </a:r>
            <a:r>
              <a:rPr lang="en-GB" dirty="0" err="1"/>
              <a:t>análise</a:t>
            </a:r>
            <a:r>
              <a:rPr lang="en-GB" dirty="0"/>
              <a:t> consegue-se perceber que </a:t>
            </a:r>
            <a:r>
              <a:rPr lang="en-GB" dirty="0" err="1"/>
              <a:t>houve</a:t>
            </a:r>
            <a:r>
              <a:rPr lang="en-GB" dirty="0"/>
              <a:t> uma </a:t>
            </a:r>
            <a:r>
              <a:rPr lang="en-GB" dirty="0" err="1"/>
              <a:t>translação</a:t>
            </a:r>
            <a:r>
              <a:rPr lang="en-GB" dirty="0"/>
              <a:t> dos pontos no </a:t>
            </a:r>
            <a:r>
              <a:rPr lang="en-GB" dirty="0" err="1"/>
              <a:t>eixo</a:t>
            </a:r>
            <a:r>
              <a:rPr lang="en-GB" dirty="0"/>
              <a:t> do y </a:t>
            </a:r>
            <a:r>
              <a:rPr lang="en-GB" dirty="0" err="1"/>
              <a:t>demonstrado</a:t>
            </a:r>
            <a:r>
              <a:rPr lang="en-GB" dirty="0"/>
              <a:t> pela seta </a:t>
            </a:r>
            <a:r>
              <a:rPr lang="en-GB" dirty="0" err="1"/>
              <a:t>preta</a:t>
            </a:r>
            <a:r>
              <a:rPr lang="en-GB" dirty="0"/>
              <a:t>.</a:t>
            </a:r>
          </a:p>
          <a:p>
            <a:r>
              <a:rPr lang="en-GB" dirty="0"/>
              <a:t>Isto </a:t>
            </a:r>
            <a:r>
              <a:rPr lang="en-GB" dirty="0" err="1"/>
              <a:t>demonstra</a:t>
            </a:r>
            <a:r>
              <a:rPr lang="en-GB" dirty="0"/>
              <a:t> que a </a:t>
            </a:r>
            <a:r>
              <a:rPr lang="en-GB" dirty="0" err="1"/>
              <a:t>estrutura</a:t>
            </a:r>
            <a:r>
              <a:rPr lang="en-GB" dirty="0"/>
              <a:t> do documento </a:t>
            </a:r>
            <a:r>
              <a:rPr lang="en-GB" dirty="0" err="1"/>
              <a:t>sofreu</a:t>
            </a:r>
            <a:r>
              <a:rPr lang="en-GB" dirty="0"/>
              <a:t> alterações</a:t>
            </a:r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0A58DB-4BDF-4D07-847B-0191BA484F1F}" type="slidenum">
              <a:rPr lang="pt-PT" smtClean="0"/>
              <a:t>28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35614358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O </a:t>
            </a:r>
            <a:r>
              <a:rPr lang="en-GB" dirty="0" err="1"/>
              <a:t>intituito</a:t>
            </a:r>
            <a:r>
              <a:rPr lang="en-GB" dirty="0"/>
              <a:t> da </a:t>
            </a:r>
            <a:r>
              <a:rPr lang="en-GB" dirty="0" err="1"/>
              <a:t>dissertação</a:t>
            </a:r>
            <a:r>
              <a:rPr lang="en-GB" dirty="0"/>
              <a:t> é </a:t>
            </a:r>
            <a:r>
              <a:rPr lang="en-GB" dirty="0" err="1"/>
              <a:t>criar</a:t>
            </a:r>
            <a:r>
              <a:rPr lang="en-GB" dirty="0"/>
              <a:t> um </a:t>
            </a:r>
            <a:r>
              <a:rPr lang="en-GB" dirty="0" err="1"/>
              <a:t>método</a:t>
            </a:r>
            <a:r>
              <a:rPr lang="en-GB" dirty="0"/>
              <a:t>  de </a:t>
            </a:r>
            <a:r>
              <a:rPr lang="en-GB" dirty="0" err="1"/>
              <a:t>verificação</a:t>
            </a:r>
            <a:r>
              <a:rPr lang="en-GB" dirty="0"/>
              <a:t> da </a:t>
            </a:r>
            <a:r>
              <a:rPr lang="en-GB" dirty="0" err="1"/>
              <a:t>autenticidade</a:t>
            </a:r>
            <a:r>
              <a:rPr lang="en-GB" dirty="0"/>
              <a:t> e </a:t>
            </a:r>
            <a:r>
              <a:rPr lang="en-GB" dirty="0" err="1"/>
              <a:t>integridade</a:t>
            </a:r>
            <a:r>
              <a:rPr lang="en-GB" dirty="0"/>
              <a:t> para documentos de formato digital, eletrónico e </a:t>
            </a:r>
            <a:r>
              <a:rPr lang="en-GB" dirty="0" err="1"/>
              <a:t>impressos</a:t>
            </a:r>
            <a:r>
              <a:rPr lang="en-GB" dirty="0"/>
              <a:t>.</a:t>
            </a:r>
          </a:p>
          <a:p>
            <a:r>
              <a:rPr lang="en-GB" dirty="0"/>
              <a:t>No </a:t>
            </a:r>
            <a:r>
              <a:rPr lang="en-GB" dirty="0" err="1"/>
              <a:t>inicio</a:t>
            </a:r>
            <a:r>
              <a:rPr lang="en-GB" dirty="0"/>
              <a:t> da </a:t>
            </a:r>
            <a:r>
              <a:rPr lang="en-GB" dirty="0" err="1"/>
              <a:t>dissertação</a:t>
            </a:r>
            <a:r>
              <a:rPr lang="en-GB" dirty="0"/>
              <a:t> o </a:t>
            </a:r>
            <a:r>
              <a:rPr lang="en-GB" dirty="0" err="1"/>
              <a:t>intuito</a:t>
            </a:r>
            <a:r>
              <a:rPr lang="en-GB" dirty="0"/>
              <a:t> era usar </a:t>
            </a:r>
            <a:r>
              <a:rPr lang="en-GB" dirty="0" err="1"/>
              <a:t>marcas</a:t>
            </a:r>
            <a:r>
              <a:rPr lang="en-GB" dirty="0"/>
              <a:t> de água sobre </a:t>
            </a:r>
            <a:r>
              <a:rPr lang="en-GB" dirty="0" err="1"/>
              <a:t>texto</a:t>
            </a:r>
            <a:r>
              <a:rPr lang="en-GB" dirty="0"/>
              <a:t>, </a:t>
            </a:r>
            <a:r>
              <a:rPr lang="en-GB" dirty="0" err="1"/>
              <a:t>contudo</a:t>
            </a:r>
            <a:r>
              <a:rPr lang="en-GB" dirty="0"/>
              <a:t> a </a:t>
            </a:r>
            <a:r>
              <a:rPr lang="en-GB" dirty="0" err="1"/>
              <a:t>informação</a:t>
            </a:r>
            <a:r>
              <a:rPr lang="en-GB" dirty="0"/>
              <a:t> de documentos pode ser </a:t>
            </a:r>
            <a:r>
              <a:rPr lang="en-GB" dirty="0" err="1"/>
              <a:t>confidencial</a:t>
            </a:r>
            <a:r>
              <a:rPr lang="en-GB" dirty="0"/>
              <a:t>, o que leva a que </a:t>
            </a:r>
            <a:r>
              <a:rPr lang="en-GB" dirty="0" err="1"/>
              <a:t>ao</a:t>
            </a:r>
            <a:r>
              <a:rPr lang="en-GB" dirty="0"/>
              <a:t> </a:t>
            </a:r>
            <a:r>
              <a:rPr lang="en-GB" dirty="0" err="1"/>
              <a:t>acesso</a:t>
            </a:r>
            <a:r>
              <a:rPr lang="en-GB" dirty="0"/>
              <a:t> de </a:t>
            </a:r>
            <a:r>
              <a:rPr lang="en-GB" dirty="0" err="1"/>
              <a:t>informação</a:t>
            </a:r>
            <a:r>
              <a:rPr lang="en-GB" dirty="0"/>
              <a:t> seja </a:t>
            </a:r>
            <a:r>
              <a:rPr lang="en-GB" dirty="0" err="1"/>
              <a:t>dificil</a:t>
            </a:r>
            <a:r>
              <a:rPr lang="en-GB" dirty="0"/>
              <a:t> e não </a:t>
            </a:r>
            <a:r>
              <a:rPr lang="en-GB" dirty="0" err="1"/>
              <a:t>poder</a:t>
            </a:r>
            <a:r>
              <a:rPr lang="en-GB" dirty="0"/>
              <a:t> ser </a:t>
            </a:r>
            <a:r>
              <a:rPr lang="en-GB" dirty="0" err="1"/>
              <a:t>modificada</a:t>
            </a:r>
            <a:r>
              <a:rPr lang="en-GB" dirty="0"/>
              <a:t>, pelo que </a:t>
            </a:r>
            <a:r>
              <a:rPr lang="en-GB" dirty="0" err="1"/>
              <a:t>influencia</a:t>
            </a:r>
            <a:r>
              <a:rPr lang="en-GB" dirty="0"/>
              <a:t> a </a:t>
            </a:r>
            <a:r>
              <a:rPr lang="en-GB" dirty="0" err="1"/>
              <a:t>análise</a:t>
            </a:r>
            <a:r>
              <a:rPr lang="en-GB" dirty="0"/>
              <a:t> da </a:t>
            </a:r>
            <a:r>
              <a:rPr lang="en-GB" dirty="0" err="1"/>
              <a:t>integridade</a:t>
            </a:r>
            <a:r>
              <a:rPr lang="en-GB" dirty="0"/>
              <a:t> do documento. </a:t>
            </a:r>
          </a:p>
          <a:p>
            <a:r>
              <a:rPr lang="en-GB" dirty="0"/>
              <a:t>De </a:t>
            </a:r>
            <a:r>
              <a:rPr lang="en-GB" dirty="0" err="1"/>
              <a:t>seguida</a:t>
            </a:r>
            <a:r>
              <a:rPr lang="en-GB" dirty="0"/>
              <a:t>, </a:t>
            </a:r>
            <a:r>
              <a:rPr lang="en-GB" dirty="0" err="1"/>
              <a:t>utilizou</a:t>
            </a:r>
            <a:r>
              <a:rPr lang="en-GB" dirty="0"/>
              <a:t>-se os </a:t>
            </a:r>
            <a:r>
              <a:rPr lang="en-GB" dirty="0" err="1"/>
              <a:t>códigos</a:t>
            </a:r>
            <a:r>
              <a:rPr lang="en-GB" dirty="0"/>
              <a:t> de barras 128 e 39 para a </a:t>
            </a:r>
            <a:r>
              <a:rPr lang="en-GB" dirty="0" err="1"/>
              <a:t>indexação</a:t>
            </a:r>
            <a:r>
              <a:rPr lang="en-GB" dirty="0"/>
              <a:t> de metadados </a:t>
            </a:r>
            <a:r>
              <a:rPr lang="en-GB" dirty="0" err="1"/>
              <a:t>referentes</a:t>
            </a:r>
            <a:r>
              <a:rPr lang="en-GB" dirty="0"/>
              <a:t> </a:t>
            </a:r>
            <a:r>
              <a:rPr lang="en-GB" dirty="0" err="1"/>
              <a:t>ao</a:t>
            </a:r>
            <a:r>
              <a:rPr lang="en-GB" dirty="0"/>
              <a:t> documento </a:t>
            </a:r>
            <a:r>
              <a:rPr lang="en-GB" dirty="0" err="1"/>
              <a:t>na</a:t>
            </a:r>
            <a:r>
              <a:rPr lang="en-GB" dirty="0"/>
              <a:t> base de dados e à </a:t>
            </a:r>
            <a:r>
              <a:rPr lang="en-GB" dirty="0" err="1"/>
              <a:t>utilização</a:t>
            </a:r>
            <a:r>
              <a:rPr lang="en-GB" dirty="0"/>
              <a:t> de QR Codes </a:t>
            </a:r>
            <a:r>
              <a:rPr lang="en-GB" dirty="0" err="1"/>
              <a:t>como</a:t>
            </a:r>
            <a:r>
              <a:rPr lang="en-GB" dirty="0"/>
              <a:t> </a:t>
            </a:r>
            <a:r>
              <a:rPr lang="en-GB" dirty="0" err="1"/>
              <a:t>método</a:t>
            </a:r>
            <a:r>
              <a:rPr lang="en-GB" dirty="0"/>
              <a:t> de visualização de </a:t>
            </a:r>
            <a:r>
              <a:rPr lang="en-GB" dirty="0" err="1"/>
              <a:t>segmentos</a:t>
            </a:r>
            <a:r>
              <a:rPr lang="en-GB" dirty="0"/>
              <a:t> de </a:t>
            </a:r>
            <a:r>
              <a:rPr lang="en-GB" dirty="0" err="1"/>
              <a:t>retas</a:t>
            </a:r>
            <a:r>
              <a:rPr lang="en-GB" dirty="0"/>
              <a:t>, que </a:t>
            </a:r>
            <a:r>
              <a:rPr lang="en-GB" dirty="0" err="1"/>
              <a:t>após</a:t>
            </a:r>
            <a:r>
              <a:rPr lang="en-GB" dirty="0"/>
              <a:t> a </a:t>
            </a:r>
            <a:r>
              <a:rPr lang="en-GB" dirty="0" err="1"/>
              <a:t>realização</a:t>
            </a:r>
            <a:r>
              <a:rPr lang="en-GB" dirty="0"/>
              <a:t> de testes em </a:t>
            </a:r>
            <a:r>
              <a:rPr lang="en-GB" dirty="0" err="1"/>
              <a:t>ficehrios</a:t>
            </a:r>
            <a:r>
              <a:rPr lang="en-GB" dirty="0"/>
              <a:t> digitais, </a:t>
            </a:r>
            <a:r>
              <a:rPr lang="en-GB" dirty="0" err="1"/>
              <a:t>apercebeu</a:t>
            </a:r>
            <a:r>
              <a:rPr lang="en-GB" dirty="0"/>
              <a:t>-se que </a:t>
            </a:r>
            <a:r>
              <a:rPr lang="en-GB" dirty="0" err="1"/>
              <a:t>estes</a:t>
            </a:r>
            <a:r>
              <a:rPr lang="en-GB" dirty="0"/>
              <a:t> </a:t>
            </a:r>
            <a:r>
              <a:rPr lang="en-GB" dirty="0" err="1"/>
              <a:t>perdiam</a:t>
            </a:r>
            <a:r>
              <a:rPr lang="en-GB" dirty="0"/>
              <a:t> a </a:t>
            </a:r>
            <a:r>
              <a:rPr lang="en-GB" dirty="0" err="1"/>
              <a:t>cor</a:t>
            </a:r>
            <a:r>
              <a:rPr lang="en-GB" dirty="0"/>
              <a:t>, o que leva a </a:t>
            </a:r>
            <a:r>
              <a:rPr lang="en-GB" dirty="0" err="1"/>
              <a:t>influenciar</a:t>
            </a:r>
            <a:r>
              <a:rPr lang="en-GB" dirty="0"/>
              <a:t> a visualização do documento, pelo que se </a:t>
            </a:r>
            <a:r>
              <a:rPr lang="en-GB" dirty="0" err="1"/>
              <a:t>retirou</a:t>
            </a:r>
            <a:r>
              <a:rPr lang="en-GB" dirty="0"/>
              <a:t> o </a:t>
            </a:r>
            <a:r>
              <a:rPr lang="en-GB" dirty="0" err="1"/>
              <a:t>uso</a:t>
            </a:r>
            <a:r>
              <a:rPr lang="en-GB" dirty="0"/>
              <a:t> dos mesmo.</a:t>
            </a:r>
          </a:p>
          <a:p>
            <a:r>
              <a:rPr lang="en-GB" dirty="0"/>
              <a:t>O </a:t>
            </a:r>
            <a:r>
              <a:rPr lang="en-GB" dirty="0" err="1"/>
              <a:t>sistema</a:t>
            </a:r>
            <a:r>
              <a:rPr lang="en-GB" dirty="0"/>
              <a:t> </a:t>
            </a:r>
            <a:r>
              <a:rPr lang="en-GB" dirty="0" err="1"/>
              <a:t>desenvolvido</a:t>
            </a:r>
            <a:r>
              <a:rPr lang="en-GB" dirty="0"/>
              <a:t> </a:t>
            </a:r>
            <a:r>
              <a:rPr lang="en-GB" dirty="0" err="1"/>
              <a:t>consiste</a:t>
            </a:r>
            <a:r>
              <a:rPr lang="en-GB" dirty="0"/>
              <a:t> em </a:t>
            </a:r>
            <a:r>
              <a:rPr lang="en-GB" dirty="0" err="1"/>
              <a:t>criar</a:t>
            </a:r>
            <a:r>
              <a:rPr lang="en-GB" dirty="0"/>
              <a:t> uma </a:t>
            </a:r>
            <a:r>
              <a:rPr lang="en-GB" dirty="0" err="1"/>
              <a:t>marca</a:t>
            </a:r>
            <a:r>
              <a:rPr lang="en-GB" dirty="0"/>
              <a:t> com base em </a:t>
            </a:r>
            <a:r>
              <a:rPr lang="en-GB" dirty="0" err="1"/>
              <a:t>letras</a:t>
            </a:r>
            <a:r>
              <a:rPr lang="en-GB" dirty="0"/>
              <a:t> </a:t>
            </a:r>
            <a:r>
              <a:rPr lang="en-GB" dirty="0" err="1"/>
              <a:t>obtidas</a:t>
            </a:r>
            <a:r>
              <a:rPr lang="en-GB" dirty="0"/>
              <a:t> através de n </a:t>
            </a:r>
            <a:r>
              <a:rPr lang="en-GB" dirty="0" err="1"/>
              <a:t>interseções</a:t>
            </a:r>
            <a:r>
              <a:rPr lang="en-GB" dirty="0"/>
              <a:t> de </a:t>
            </a:r>
            <a:r>
              <a:rPr lang="en-GB" dirty="0" err="1"/>
              <a:t>segmentos</a:t>
            </a:r>
            <a:r>
              <a:rPr lang="en-GB" dirty="0"/>
              <a:t> de </a:t>
            </a:r>
            <a:r>
              <a:rPr lang="en-GB" dirty="0" err="1"/>
              <a:t>retas</a:t>
            </a:r>
            <a:r>
              <a:rPr lang="en-GB" dirty="0"/>
              <a:t> que </a:t>
            </a:r>
            <a:r>
              <a:rPr lang="en-GB" dirty="0" err="1"/>
              <a:t>estejam</a:t>
            </a:r>
            <a:r>
              <a:rPr lang="en-GB" dirty="0"/>
              <a:t> </a:t>
            </a:r>
            <a:r>
              <a:rPr lang="en-GB" dirty="0" err="1"/>
              <a:t>inseridos</a:t>
            </a:r>
            <a:r>
              <a:rPr lang="en-GB" dirty="0"/>
              <a:t> no </a:t>
            </a:r>
            <a:r>
              <a:rPr lang="en-GB" dirty="0" err="1"/>
              <a:t>intervalo</a:t>
            </a:r>
            <a:r>
              <a:rPr lang="en-GB" dirty="0"/>
              <a:t> da </a:t>
            </a:r>
            <a:r>
              <a:rPr lang="en-GB" dirty="0" err="1"/>
              <a:t>letra</a:t>
            </a:r>
            <a:r>
              <a:rPr lang="en-GB" dirty="0"/>
              <a:t> </a:t>
            </a:r>
            <a:r>
              <a:rPr lang="en-GB" dirty="0" err="1"/>
              <a:t>obtidos</a:t>
            </a:r>
            <a:r>
              <a:rPr lang="en-GB" dirty="0"/>
              <a:t> </a:t>
            </a:r>
            <a:r>
              <a:rPr lang="en-GB" dirty="0" err="1"/>
              <a:t>previamente</a:t>
            </a:r>
            <a:r>
              <a:rPr lang="en-GB" dirty="0"/>
              <a:t>, </a:t>
            </a:r>
            <a:r>
              <a:rPr lang="en-GB" dirty="0" err="1"/>
              <a:t>colocando</a:t>
            </a:r>
            <a:r>
              <a:rPr lang="en-GB" dirty="0"/>
              <a:t> à posteriori  os metadados </a:t>
            </a:r>
            <a:r>
              <a:rPr lang="en-GB" dirty="0" err="1"/>
              <a:t>indexados</a:t>
            </a:r>
            <a:r>
              <a:rPr lang="en-GB" dirty="0"/>
              <a:t> </a:t>
            </a:r>
            <a:r>
              <a:rPr lang="en-GB" dirty="0" err="1"/>
              <a:t>ao</a:t>
            </a:r>
            <a:r>
              <a:rPr lang="en-GB" dirty="0"/>
              <a:t> Código de barras, </a:t>
            </a:r>
            <a:r>
              <a:rPr lang="en-GB" dirty="0" err="1"/>
              <a:t>donde</a:t>
            </a:r>
            <a:r>
              <a:rPr lang="en-GB" dirty="0"/>
              <a:t> a </a:t>
            </a:r>
            <a:r>
              <a:rPr lang="en-GB" dirty="0" err="1"/>
              <a:t>sua</a:t>
            </a:r>
            <a:r>
              <a:rPr lang="en-GB" dirty="0"/>
              <a:t> </a:t>
            </a:r>
            <a:r>
              <a:rPr lang="en-GB" dirty="0" err="1"/>
              <a:t>obtenção</a:t>
            </a:r>
            <a:r>
              <a:rPr lang="en-GB" dirty="0"/>
              <a:t> só é possível, com </a:t>
            </a:r>
            <a:r>
              <a:rPr lang="en-GB" dirty="0" err="1"/>
              <a:t>pedidos</a:t>
            </a:r>
            <a:r>
              <a:rPr lang="en-GB" dirty="0"/>
              <a:t> à base de dados.</a:t>
            </a:r>
          </a:p>
          <a:p>
            <a:r>
              <a:rPr lang="en-GB" dirty="0"/>
              <a:t>Através da </a:t>
            </a:r>
            <a:r>
              <a:rPr lang="en-GB" dirty="0" err="1"/>
              <a:t>realização</a:t>
            </a:r>
            <a:r>
              <a:rPr lang="en-GB" dirty="0"/>
              <a:t> de testes em documentos, </a:t>
            </a:r>
            <a:r>
              <a:rPr lang="en-GB" dirty="0" err="1"/>
              <a:t>como</a:t>
            </a:r>
            <a:r>
              <a:rPr lang="en-GB" dirty="0"/>
              <a:t> alterações </a:t>
            </a:r>
            <a:r>
              <a:rPr lang="en-GB" dirty="0" err="1"/>
              <a:t>textuais</a:t>
            </a:r>
            <a:r>
              <a:rPr lang="en-GB" dirty="0"/>
              <a:t>, </a:t>
            </a:r>
            <a:r>
              <a:rPr lang="en-GB" dirty="0" err="1"/>
              <a:t>rotações</a:t>
            </a:r>
            <a:r>
              <a:rPr lang="en-GB" dirty="0"/>
              <a:t> em documentos digitais, e </a:t>
            </a:r>
            <a:r>
              <a:rPr lang="en-GB" dirty="0" err="1"/>
              <a:t>mudanças</a:t>
            </a:r>
            <a:r>
              <a:rPr lang="en-GB" dirty="0"/>
              <a:t> </a:t>
            </a:r>
            <a:r>
              <a:rPr lang="en-GB" dirty="0" err="1"/>
              <a:t>estruturais</a:t>
            </a:r>
            <a:r>
              <a:rPr lang="en-GB" dirty="0"/>
              <a:t>, </a:t>
            </a:r>
            <a:r>
              <a:rPr lang="en-GB" dirty="0" err="1"/>
              <a:t>apercebeu</a:t>
            </a:r>
            <a:r>
              <a:rPr lang="en-GB" dirty="0"/>
              <a:t>-se que o Sistema </a:t>
            </a:r>
            <a:r>
              <a:rPr lang="en-GB" dirty="0" err="1"/>
              <a:t>adapta</a:t>
            </a:r>
            <a:r>
              <a:rPr lang="en-GB" dirty="0"/>
              <a:t>-se Às </a:t>
            </a:r>
            <a:r>
              <a:rPr lang="en-GB" dirty="0" err="1"/>
              <a:t>ocasioes</a:t>
            </a:r>
            <a:r>
              <a:rPr lang="en-GB" dirty="0"/>
              <a:t>. </a:t>
            </a:r>
          </a:p>
          <a:p>
            <a:r>
              <a:rPr lang="en-GB" dirty="0" err="1"/>
              <a:t>Também</a:t>
            </a:r>
            <a:r>
              <a:rPr lang="en-GB" dirty="0"/>
              <a:t> através de testes em </a:t>
            </a:r>
            <a:r>
              <a:rPr lang="en-GB" dirty="0" err="1"/>
              <a:t>ficheiros</a:t>
            </a:r>
            <a:r>
              <a:rPr lang="en-GB" dirty="0"/>
              <a:t> </a:t>
            </a:r>
            <a:r>
              <a:rPr lang="en-GB" dirty="0" err="1"/>
              <a:t>digitalizados</a:t>
            </a:r>
            <a:r>
              <a:rPr lang="en-GB" dirty="0"/>
              <a:t> e </a:t>
            </a:r>
            <a:r>
              <a:rPr lang="en-GB" dirty="0" err="1"/>
              <a:t>mudança</a:t>
            </a:r>
            <a:r>
              <a:rPr lang="en-GB" dirty="0"/>
              <a:t> de Escala, </a:t>
            </a:r>
            <a:r>
              <a:rPr lang="en-GB" dirty="0" err="1"/>
              <a:t>demonstrou</a:t>
            </a:r>
            <a:r>
              <a:rPr lang="en-GB" dirty="0"/>
              <a:t>-se que o algoritmo se </a:t>
            </a:r>
            <a:r>
              <a:rPr lang="en-GB" dirty="0" err="1"/>
              <a:t>apta</a:t>
            </a:r>
            <a:r>
              <a:rPr lang="en-GB" dirty="0"/>
              <a:t> Às </a:t>
            </a:r>
            <a:r>
              <a:rPr lang="en-GB" dirty="0" err="1"/>
              <a:t>posiçoes</a:t>
            </a:r>
            <a:r>
              <a:rPr lang="en-GB" dirty="0"/>
              <a:t> em </a:t>
            </a:r>
            <a:r>
              <a:rPr lang="en-GB" dirty="0" err="1"/>
              <a:t>relação</a:t>
            </a:r>
            <a:r>
              <a:rPr lang="en-GB" dirty="0"/>
              <a:t> </a:t>
            </a:r>
            <a:r>
              <a:rPr lang="en-GB" dirty="0" err="1"/>
              <a:t>ao</a:t>
            </a:r>
            <a:r>
              <a:rPr lang="en-GB" dirty="0"/>
              <a:t> ficheiro original.</a:t>
            </a:r>
          </a:p>
          <a:p>
            <a:r>
              <a:rPr lang="en-GB" dirty="0"/>
              <a:t>Em </a:t>
            </a:r>
            <a:r>
              <a:rPr lang="en-GB" dirty="0" err="1"/>
              <a:t>suma</a:t>
            </a:r>
            <a:r>
              <a:rPr lang="en-GB" dirty="0"/>
              <a:t>, </a:t>
            </a:r>
            <a:r>
              <a:rPr lang="en-GB" dirty="0" err="1"/>
              <a:t>atingiu</a:t>
            </a:r>
            <a:r>
              <a:rPr lang="en-GB" dirty="0"/>
              <a:t>-se o </a:t>
            </a:r>
            <a:r>
              <a:rPr lang="en-GB" dirty="0" err="1"/>
              <a:t>objetivo</a:t>
            </a:r>
            <a:r>
              <a:rPr lang="en-GB" dirty="0"/>
              <a:t> </a:t>
            </a:r>
            <a:r>
              <a:rPr lang="en-GB" dirty="0" err="1"/>
              <a:t>inicial</a:t>
            </a:r>
            <a:r>
              <a:rPr lang="en-GB" dirty="0"/>
              <a:t> de </a:t>
            </a:r>
            <a:r>
              <a:rPr lang="en-GB" dirty="0" err="1"/>
              <a:t>criar</a:t>
            </a:r>
            <a:r>
              <a:rPr lang="en-GB" dirty="0"/>
              <a:t> um </a:t>
            </a:r>
            <a:r>
              <a:rPr lang="en-GB" dirty="0" err="1"/>
              <a:t>método</a:t>
            </a:r>
            <a:r>
              <a:rPr lang="en-GB" dirty="0"/>
              <a:t> que </a:t>
            </a:r>
            <a:r>
              <a:rPr lang="en-GB" dirty="0" err="1"/>
              <a:t>garanta</a:t>
            </a:r>
            <a:r>
              <a:rPr lang="en-GB" dirty="0"/>
              <a:t> </a:t>
            </a:r>
            <a:r>
              <a:rPr lang="en-GB" dirty="0" err="1"/>
              <a:t>autenticidade</a:t>
            </a:r>
            <a:r>
              <a:rPr lang="en-GB" dirty="0"/>
              <a:t> e </a:t>
            </a:r>
            <a:r>
              <a:rPr lang="en-GB" dirty="0" err="1"/>
              <a:t>integridade</a:t>
            </a:r>
            <a:r>
              <a:rPr lang="en-GB" dirty="0"/>
              <a:t> de documentos </a:t>
            </a:r>
            <a:r>
              <a:rPr lang="en-GB" dirty="0" err="1"/>
              <a:t>impressos</a:t>
            </a:r>
            <a:r>
              <a:rPr lang="en-GB" dirty="0"/>
              <a:t>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0A58DB-4BDF-4D07-847B-0191BA484F1F}" type="slidenum">
              <a:rPr lang="pt-PT" smtClean="0"/>
              <a:t>29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8155087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0A58DB-4BDF-4D07-847B-0191BA484F1F}" type="slidenum">
              <a:rPr lang="pt-PT" smtClean="0"/>
              <a:t>3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68459177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- Para </a:t>
            </a:r>
            <a:r>
              <a:rPr lang="en-GB" dirty="0" err="1"/>
              <a:t>trabalho</a:t>
            </a:r>
            <a:r>
              <a:rPr lang="en-GB" dirty="0"/>
              <a:t> </a:t>
            </a:r>
            <a:r>
              <a:rPr lang="en-GB" dirty="0" err="1"/>
              <a:t>futuro</a:t>
            </a:r>
            <a:r>
              <a:rPr lang="en-GB" dirty="0"/>
              <a:t> </a:t>
            </a:r>
            <a:r>
              <a:rPr lang="en-GB" dirty="0" err="1"/>
              <a:t>sugere</a:t>
            </a:r>
            <a:r>
              <a:rPr lang="en-GB" dirty="0"/>
              <a:t>-se a </a:t>
            </a:r>
            <a:r>
              <a:rPr lang="en-GB" dirty="0" err="1"/>
              <a:t>correção</a:t>
            </a:r>
            <a:r>
              <a:rPr lang="en-GB" dirty="0"/>
              <a:t> </a:t>
            </a:r>
            <a:r>
              <a:rPr lang="en-GB" dirty="0" err="1"/>
              <a:t>automática</a:t>
            </a:r>
            <a:r>
              <a:rPr lang="en-GB" dirty="0"/>
              <a:t> de </a:t>
            </a:r>
            <a:r>
              <a:rPr lang="en-GB" dirty="0" err="1"/>
              <a:t>códigos</a:t>
            </a:r>
            <a:r>
              <a:rPr lang="en-GB" dirty="0"/>
              <a:t> de barras </a:t>
            </a:r>
            <a:r>
              <a:rPr lang="en-GB" dirty="0" err="1"/>
              <a:t>deformados</a:t>
            </a:r>
            <a:r>
              <a:rPr lang="en-GB" dirty="0"/>
              <a:t> em </a:t>
            </a:r>
            <a:r>
              <a:rPr lang="en-GB" dirty="0" err="1"/>
              <a:t>ficheiros</a:t>
            </a:r>
            <a:r>
              <a:rPr lang="en-GB" dirty="0"/>
              <a:t> </a:t>
            </a:r>
            <a:r>
              <a:rPr lang="en-GB" dirty="0" err="1"/>
              <a:t>digitalizados</a:t>
            </a:r>
            <a:r>
              <a:rPr lang="en-GB" dirty="0"/>
              <a:t>, já que </a:t>
            </a:r>
            <a:r>
              <a:rPr lang="en-GB" dirty="0" err="1"/>
              <a:t>na</a:t>
            </a:r>
            <a:r>
              <a:rPr lang="en-GB" dirty="0"/>
              <a:t> presente </a:t>
            </a:r>
            <a:r>
              <a:rPr lang="en-GB" dirty="0" err="1"/>
              <a:t>dissertação</a:t>
            </a:r>
            <a:r>
              <a:rPr lang="en-GB" dirty="0"/>
              <a:t> </a:t>
            </a:r>
            <a:r>
              <a:rPr lang="en-GB" dirty="0" err="1"/>
              <a:t>estes</a:t>
            </a:r>
            <a:r>
              <a:rPr lang="en-GB" dirty="0"/>
              <a:t> são </a:t>
            </a:r>
            <a:r>
              <a:rPr lang="en-GB" dirty="0" err="1"/>
              <a:t>desconsiderados</a:t>
            </a:r>
            <a:r>
              <a:rPr lang="en-GB" dirty="0"/>
              <a:t>, e </a:t>
            </a:r>
            <a:r>
              <a:rPr lang="en-GB" dirty="0" err="1"/>
              <a:t>caso</a:t>
            </a:r>
            <a:r>
              <a:rPr lang="en-GB" dirty="0"/>
              <a:t> haver a </a:t>
            </a:r>
            <a:r>
              <a:rPr lang="en-GB" dirty="0" err="1"/>
              <a:t>correção</a:t>
            </a:r>
            <a:r>
              <a:rPr lang="en-GB" dirty="0"/>
              <a:t> </a:t>
            </a:r>
            <a:r>
              <a:rPr lang="en-GB" dirty="0" err="1"/>
              <a:t>destes</a:t>
            </a:r>
            <a:r>
              <a:rPr lang="en-GB" dirty="0"/>
              <a:t> o algoritmo </a:t>
            </a:r>
            <a:r>
              <a:rPr lang="en-GB" dirty="0" err="1"/>
              <a:t>torna</a:t>
            </a:r>
            <a:r>
              <a:rPr lang="en-GB" dirty="0"/>
              <a:t>-se mais </a:t>
            </a:r>
            <a:r>
              <a:rPr lang="en-GB" dirty="0" err="1"/>
              <a:t>robusto</a:t>
            </a:r>
            <a:r>
              <a:rPr lang="en-GB" dirty="0"/>
              <a:t>.</a:t>
            </a:r>
          </a:p>
          <a:p>
            <a:r>
              <a:rPr lang="en-GB" dirty="0"/>
              <a:t>- </a:t>
            </a:r>
            <a:r>
              <a:rPr lang="en-GB" dirty="0" err="1"/>
              <a:t>Realizar</a:t>
            </a:r>
            <a:r>
              <a:rPr lang="en-GB" dirty="0"/>
              <a:t> um </a:t>
            </a:r>
            <a:r>
              <a:rPr lang="en-GB" dirty="0" err="1"/>
              <a:t>estudo</a:t>
            </a:r>
            <a:r>
              <a:rPr lang="en-GB" dirty="0"/>
              <a:t> de </a:t>
            </a:r>
            <a:r>
              <a:rPr lang="en-GB" dirty="0" err="1"/>
              <a:t>número</a:t>
            </a:r>
            <a:r>
              <a:rPr lang="en-GB" dirty="0"/>
              <a:t> ideal de palavras ou </a:t>
            </a:r>
            <a:r>
              <a:rPr lang="en-GB" dirty="0" err="1"/>
              <a:t>letras</a:t>
            </a:r>
            <a:r>
              <a:rPr lang="en-GB" dirty="0"/>
              <a:t> que </a:t>
            </a:r>
            <a:r>
              <a:rPr lang="en-GB" dirty="0" err="1"/>
              <a:t>permitam</a:t>
            </a:r>
            <a:r>
              <a:rPr lang="en-GB" dirty="0"/>
              <a:t> </a:t>
            </a:r>
            <a:r>
              <a:rPr lang="en-GB" dirty="0" err="1"/>
              <a:t>aumentar</a:t>
            </a:r>
            <a:r>
              <a:rPr lang="en-GB" dirty="0"/>
              <a:t> a </a:t>
            </a:r>
            <a:r>
              <a:rPr lang="en-GB" dirty="0" err="1"/>
              <a:t>eficácia</a:t>
            </a:r>
            <a:r>
              <a:rPr lang="en-GB" dirty="0"/>
              <a:t> da </a:t>
            </a:r>
            <a:r>
              <a:rPr lang="en-GB" dirty="0" err="1"/>
              <a:t>verificação</a:t>
            </a:r>
            <a:r>
              <a:rPr lang="en-GB" dirty="0"/>
              <a:t> da </a:t>
            </a:r>
            <a:r>
              <a:rPr lang="en-GB" dirty="0" err="1"/>
              <a:t>integridade</a:t>
            </a:r>
            <a:r>
              <a:rPr lang="en-GB" dirty="0"/>
              <a:t> do documento </a:t>
            </a:r>
            <a:r>
              <a:rPr lang="en-GB" dirty="0" err="1"/>
              <a:t>impresso</a:t>
            </a:r>
            <a:r>
              <a:rPr lang="en-GB" dirty="0"/>
              <a:t>. </a:t>
            </a:r>
            <a:r>
              <a:rPr lang="pt-PT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Este estudo pode consistir em mudar o número de pontos para a criação de segmentos de retas e obter as letras do mesmo, em diversos testes, calculando a sua média e porventura escolher o que tem mais letras.</a:t>
            </a:r>
          </a:p>
          <a:p>
            <a:pPr marL="171450" indent="-171450">
              <a:buFontTx/>
              <a:buChar char="-"/>
            </a:pPr>
            <a:r>
              <a:rPr lang="pt-PT" dirty="0"/>
              <a:t>Melhorar a visualização da marca para 3D, onde possivelmente existe uma junção de camadas de documentos, o original e o da marca com as letras, onde as letras sobrepõe ao do original com uma cor ou tamanho ou tipo de letra diferente.</a:t>
            </a:r>
          </a:p>
          <a:p>
            <a:pPr marL="171450" indent="-171450">
              <a:buFontTx/>
              <a:buChar char="-"/>
            </a:pPr>
            <a:r>
              <a:rPr lang="pt-PT" dirty="0"/>
              <a:t>Criar um mecanismo capaz de salientar e detetar zonas alteradas do documento, salientando as cores como verde ok e vermelho alterada, este método aumenta a comparação da integridade do documento com as marcas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0A58DB-4BDF-4D07-847B-0191BA484F1F}" type="slidenum">
              <a:rPr lang="pt-PT" smtClean="0"/>
              <a:t>30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35594463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0A58DB-4BDF-4D07-847B-0191BA484F1F}" type="slidenum">
              <a:rPr lang="pt-PT" smtClean="0"/>
              <a:t>31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1275451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0A58DB-4BDF-4D07-847B-0191BA484F1F}" type="slidenum">
              <a:rPr lang="pt-PT" smtClean="0"/>
              <a:t>6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1098783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Porque é que se abordou o código de barras?</a:t>
            </a:r>
          </a:p>
          <a:p>
            <a:endParaRPr lang="pt-PT" dirty="0"/>
          </a:p>
          <a:p>
            <a:r>
              <a:rPr lang="pt-PT" dirty="0"/>
              <a:t>Possibilidade de esconder informação num estado visual, onde a leitura pode acontecer através de um smartphone, leitor, ou um ide capaz de detetar um código de barras num documento ou imagem;</a:t>
            </a:r>
          </a:p>
          <a:p>
            <a:r>
              <a:rPr lang="pt-PT" dirty="0"/>
              <a:t>Através da inserção de um identificador único de um documento e da marca de água para uma base de dados, é possível controlar acesso à informação mais sensível;</a:t>
            </a:r>
          </a:p>
          <a:p>
            <a:r>
              <a:rPr lang="pt-PT" dirty="0"/>
              <a:t>Inúmeras opções de escolha e variedade sendo que para escolher o ideal criou-se uma tabela.</a:t>
            </a:r>
          </a:p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0A58DB-4BDF-4D07-847B-0191BA484F1F}" type="slidenum">
              <a:rPr lang="pt-PT" smtClean="0"/>
              <a:t>8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2761876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Neste slide apresenta-se uma tabela com alguns exemplos da tabela da dissertação, referida no slide anterior</a:t>
            </a:r>
          </a:p>
          <a:p>
            <a:r>
              <a:rPr lang="pt-PT" dirty="0"/>
              <a:t>Os critérios para a escolha do código de barras foram a imagem, ou seja, a forma do código de barras, o comprimento se é variável ou fixo para inserção no ficheiro e o uso no dia a dia por empresas ou comércio.</a:t>
            </a:r>
          </a:p>
          <a:p>
            <a:r>
              <a:rPr lang="pt-PT" dirty="0"/>
              <a:t>Nota: falar sobre eles em geral.</a:t>
            </a:r>
          </a:p>
          <a:p>
            <a:r>
              <a:rPr lang="pt-PT" dirty="0"/>
              <a:t>O postcode e o código 49 não se enquadravam devido à tipologia do mesmo, por terem tamanho de barras diferentes, que impede o controlo da altura, pelo que em certos documentos, este pode calhar em zonas ocupadas o que influencia a leitura do mesmo. Os restantes têm tamanho de barras fixo, contudo escolheu-se o 39 ,128 e 39 como possíveis escolha devido ao tamanho máximo de caracteres que se pode codificar e ao tipo de caracteres para a escrita de informação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0A58DB-4BDF-4D07-847B-0191BA484F1F}" type="slidenum">
              <a:rPr lang="pt-PT" smtClean="0"/>
              <a:t>9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009548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Aqui é possível visualizar os códigos de barras para possível utilização, sendo que através de uma análise o 128 o escolhido, devido À capacidade máxima de dados. </a:t>
            </a:r>
          </a:p>
          <a:p>
            <a:r>
              <a:rPr lang="pt-PT" dirty="0"/>
              <a:t>Contudo o 39, seria também uma escolha devido a ser compacto, o que permitiria ocupar menos espaço no documento.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0A58DB-4BDF-4D07-847B-0191BA484F1F}" type="slidenum">
              <a:rPr lang="pt-PT" smtClean="0"/>
              <a:t>10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1388629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O QR Code surgiu para localizar os segmentos de reta criados para a criação da marca, já que este é percetível e contém pontos de referência como por exemplo os quadrados de posição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0A58DB-4BDF-4D07-847B-0191BA484F1F}" type="slidenum">
              <a:rPr lang="pt-PT" smtClean="0"/>
              <a:t>11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4403595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Servidor: onde irá ser alojada a base de dados, neste caso localmente, que irá conter informações úteis para a criação da marca de água e sua verificação. </a:t>
            </a:r>
          </a:p>
          <a:p>
            <a:r>
              <a:rPr lang="pt-PT" dirty="0"/>
              <a:t>Programa: onde está inserido o código;</a:t>
            </a:r>
          </a:p>
          <a:p>
            <a:r>
              <a:rPr lang="pt-PT" dirty="0"/>
              <a:t>Utilizador: ações a desempenhar pelo mesmo para disputar ações no código como por exemplo aceitar ou rejeitar um documento com marca de água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0A58DB-4BDF-4D07-847B-0191BA484F1F}" type="slidenum">
              <a:rPr lang="pt-PT" smtClean="0"/>
              <a:t>12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3947234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lvl="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pt-PT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Escolha do Documento a processar;</a:t>
            </a:r>
            <a:endParaRPr lang="en-GB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pt-PT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Obtenção de caracteres e posições do Documento</a:t>
            </a:r>
            <a:endParaRPr lang="en-GB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pt-PT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Criação de pontos para os segmentos de retas e cálculo dos pontos de interseção. Utilizando as </a:t>
            </a:r>
            <a:r>
              <a:rPr lang="pt-PT" sz="1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 </a:t>
            </a:r>
            <a:r>
              <a:rPr lang="pt-PT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posições pré-definidas calcula-se as novas posições (</a:t>
            </a:r>
            <a:r>
              <a:rPr lang="pt-PT" sz="1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r, l, b</a:t>
            </a:r>
            <a:r>
              <a:rPr lang="pt-PT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), com um intervalo de números inteiros, onde cada valor do</a:t>
            </a:r>
            <a:r>
              <a:rPr lang="pt-PT" sz="1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x</a:t>
            </a:r>
            <a:r>
              <a:rPr lang="pt-PT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e </a:t>
            </a:r>
            <a:r>
              <a:rPr lang="pt-PT" sz="1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y</a:t>
            </a:r>
            <a:r>
              <a:rPr lang="pt-PT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para cada posição irá ser escolhido aleatoriamente;</a:t>
            </a:r>
            <a:endParaRPr lang="en-GB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pt-PT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Criação do código de barras, contendo um identificador do documento onde este está inserido numa base de dados interna ou externa;</a:t>
            </a:r>
            <a:endParaRPr lang="en-GB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pt-PT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Inserção do código de barras ao ficheiro duplicado do original, dando origem a um novo ficheiro.</a:t>
            </a:r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eriod"/>
            </a:pPr>
            <a:endParaRPr lang="pt-PT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lvl="0" indent="0" algn="just">
              <a:lnSpc>
                <a:spcPct val="150000"/>
              </a:lnSpc>
              <a:buFont typeface="+mj-lt"/>
              <a:buNone/>
            </a:pPr>
            <a:endParaRPr lang="en-GB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lvl="0" indent="0" algn="just">
              <a:lnSpc>
                <a:spcPct val="150000"/>
              </a:lnSpc>
              <a:buFont typeface="+mj-lt"/>
              <a:buNone/>
            </a:pPr>
            <a:endParaRPr lang="en-GB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0A58DB-4BDF-4D07-847B-0191BA484F1F}" type="slidenum">
              <a:rPr lang="pt-PT" smtClean="0"/>
              <a:t>14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3405343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77394-0A20-4CF6-9066-CFC2C1C9D3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149" y="389840"/>
            <a:ext cx="8281987" cy="2954655"/>
          </a:xfrm>
        </p:spPr>
        <p:txBody>
          <a:bodyPr anchor="t" anchorCtr="0">
            <a:normAutofit/>
          </a:bodyPr>
          <a:lstStyle>
            <a:lvl1pPr algn="l">
              <a:lnSpc>
                <a:spcPct val="100000"/>
              </a:lnSpc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10971F-8922-4B23-9C80-0643D7E350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149" y="3536951"/>
            <a:ext cx="8281989" cy="2555874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F674E-A633-4003-B994-5961B47D1CE3}" type="datetime2">
              <a:rPr lang="en-US" smtClean="0"/>
              <a:t>Tuesday, July 4, 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</a:extLst>
          </p:cNvPr>
          <p:cNvSpPr>
            <a:spLocks noChangeAspect="1"/>
          </p:cNvSpPr>
          <p:nvPr/>
        </p:nvSpPr>
        <p:spPr>
          <a:xfrm rot="2700000">
            <a:off x="612445" y="48188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</a:extLst>
          </p:cNvPr>
          <p:cNvSpPr/>
          <p:nvPr/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</a:extLst>
          </p:cNvPr>
          <p:cNvGrpSpPr/>
          <p:nvPr/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011093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79361-B9A1-48F2-9473-23DE30E2D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03906"/>
            <a:ext cx="11090275" cy="1333057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986779-C2F3-447D-85F7-F6B0E2C97D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61572-1A59-4E3B-BA65-3329E9468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97B4D-ECB3-4D77-AC1B-94F5D24DB458}" type="datetime2">
              <a:rPr lang="en-US" smtClean="0"/>
              <a:t>Tuesday, July 4,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EF84F1-99FE-4F0B-9E76-F581C2C1B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B2D769-16B1-43C4-BF14-317553351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5488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E56583A-514F-4632-820D-E7EE236A46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73CBBB-7DDC-4437-8C7D-22A1C35202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C69EBF-DA20-4024-8006-B158D571E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D042A-A8BB-4BDB-8F28-E9CDCF702BD7}" type="datetime2">
              <a:rPr lang="en-US" smtClean="0"/>
              <a:t>Tuesday, July 4,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BAC8B9-14B5-4DF1-994D-AB47DB3BA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876582-5F9B-4F5E-AAD5-D608CB68E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7529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3BDBC526-6DCD-4FF6-8395-D8C22E46E527}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113199"/>
            <a:ext cx="11090274" cy="3979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C89A2-8BEF-4084-A739-654C53A22AB0}" type="datetime2">
              <a:rPr lang="en-US" smtClean="0"/>
              <a:t>Tuesday, July 4,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0351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>
            <a:extLst>
              <a:ext uri="{FF2B5EF4-FFF2-40B4-BE49-F238E27FC236}">
                <a16:creationId xmlns:a16="http://schemas.microsoft.com/office/drawing/2014/main" id="{4644CBB8-40B8-42F8-9172-07A476341DDA}"/>
              </a:ext>
            </a:extLst>
          </p:cNvPr>
          <p:cNvGrpSpPr/>
          <p:nvPr/>
        </p:nvGrpSpPr>
        <p:grpSpPr>
          <a:xfrm>
            <a:off x="356481" y="879007"/>
            <a:ext cx="734257" cy="760506"/>
            <a:chOff x="5243759" y="1363788"/>
            <a:chExt cx="734257" cy="760506"/>
          </a:xfrm>
        </p:grpSpPr>
        <p:sp>
          <p:nvSpPr>
            <p:cNvPr id="49" name="Freeform 5">
              <a:extLst>
                <a:ext uri="{FF2B5EF4-FFF2-40B4-BE49-F238E27FC236}">
                  <a16:creationId xmlns:a16="http://schemas.microsoft.com/office/drawing/2014/main" id="{35CE073E-302A-4AA7-98C7-8667DDDCFA18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0" name="Freeform 6">
              <a:extLst>
                <a:ext uri="{FF2B5EF4-FFF2-40B4-BE49-F238E27FC236}">
                  <a16:creationId xmlns:a16="http://schemas.microsoft.com/office/drawing/2014/main" id="{4FD1AE2F-DD70-4E93-B905-E052A23F0B1C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1" name="Freeform 8">
              <a:extLst>
                <a:ext uri="{FF2B5EF4-FFF2-40B4-BE49-F238E27FC236}">
                  <a16:creationId xmlns:a16="http://schemas.microsoft.com/office/drawing/2014/main" id="{E8D529E5-8838-47F0-98A4-2D46F11E499C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5DA2564-D3DB-48AD-83F0-6CC6B5743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563" y="474345"/>
            <a:ext cx="11077574" cy="2954655"/>
          </a:xfrm>
        </p:spPr>
        <p:txBody>
          <a:bodyPr vert="horz" wrap="square" lIns="0" tIns="0" rIns="0" bIns="0" rtlCol="0" anchor="b" anchorCtr="0">
            <a:normAutofit/>
          </a:bodyPr>
          <a:lstStyle>
            <a:lvl1pPr>
              <a:defRPr lang="en-US" sz="64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03DDF-462A-45CE-931B-010AB4F73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64C35-605C-45F2-BC8D-CDCE3CDCBC18}" type="datetime2">
              <a:rPr lang="en-US" smtClean="0"/>
              <a:t>Tuesday, July 4,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E10702-2ACF-4768-9E91-8CB87B895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FA722-391E-4FCF-8E15-0D7E2EC02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EEA752-36DA-440B-8747-0EB2914080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6271" y="3629772"/>
            <a:ext cx="11074866" cy="2678953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BCC02B0-8581-4752-B7BC-3CE1EF17B9F7}"/>
              </a:ext>
            </a:extLst>
          </p:cNvPr>
          <p:cNvSpPr>
            <a:spLocks noChangeAspect="1"/>
          </p:cNvSpPr>
          <p:nvPr/>
        </p:nvSpPr>
        <p:spPr>
          <a:xfrm rot="18900000">
            <a:off x="11209132" y="4448189"/>
            <a:ext cx="999200" cy="1262947"/>
          </a:xfrm>
          <a:custGeom>
            <a:avLst/>
            <a:gdLst>
              <a:gd name="connsiteX0" fmla="*/ 540000 w 999200"/>
              <a:gd name="connsiteY0" fmla="*/ 0 h 1262947"/>
              <a:gd name="connsiteX1" fmla="*/ 999200 w 999200"/>
              <a:gd name="connsiteY1" fmla="*/ 815317 h 1262947"/>
              <a:gd name="connsiteX2" fmla="*/ 552185 w 999200"/>
              <a:gd name="connsiteY2" fmla="*/ 1262333 h 1262947"/>
              <a:gd name="connsiteX3" fmla="*/ 540000 w 999200"/>
              <a:gd name="connsiteY3" fmla="*/ 1262947 h 1262947"/>
              <a:gd name="connsiteX4" fmla="*/ 0 w 999200"/>
              <a:gd name="connsiteY4" fmla="*/ 992947 h 1262947"/>
              <a:gd name="connsiteX5" fmla="*/ 10971 w 999200"/>
              <a:gd name="connsiteY5" fmla="*/ 938533 h 1262947"/>
              <a:gd name="connsiteX6" fmla="*/ 15626 w 999200"/>
              <a:gd name="connsiteY6" fmla="*/ 931034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9200" h="1262947">
                <a:moveTo>
                  <a:pt x="540000" y="0"/>
                </a:moveTo>
                <a:lnTo>
                  <a:pt x="999200" y="815317"/>
                </a:lnTo>
                <a:lnTo>
                  <a:pt x="552185" y="1262333"/>
                </a:lnTo>
                <a:lnTo>
                  <a:pt x="540000" y="1262947"/>
                </a:ln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10200000" scaled="0"/>
          </a:gradFill>
          <a:ln>
            <a:noFill/>
          </a:ln>
          <a:effectLst>
            <a:innerShdw blurRad="254000" dist="101600" dir="42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EA0FF4DB-8180-4D26-AEAE-7ECDB670F71D}"/>
              </a:ext>
            </a:extLst>
          </p:cNvPr>
          <p:cNvSpPr/>
          <p:nvPr/>
        </p:nvSpPr>
        <p:spPr>
          <a:xfrm rot="2700000">
            <a:off x="11686937" y="4853516"/>
            <a:ext cx="540000" cy="978284"/>
          </a:xfrm>
          <a:custGeom>
            <a:avLst/>
            <a:gdLst>
              <a:gd name="connsiteX0" fmla="*/ 113288 w 540000"/>
              <a:gd name="connsiteY0" fmla="*/ 0 h 978284"/>
              <a:gd name="connsiteX1" fmla="*/ 539386 w 540000"/>
              <a:gd name="connsiteY1" fmla="*/ 426099 h 978284"/>
              <a:gd name="connsiteX2" fmla="*/ 540000 w 540000"/>
              <a:gd name="connsiteY2" fmla="*/ 438284 h 978284"/>
              <a:gd name="connsiteX3" fmla="*/ 270000 w 540000"/>
              <a:gd name="connsiteY3" fmla="*/ 978284 h 978284"/>
              <a:gd name="connsiteX4" fmla="*/ 0 w 540000"/>
              <a:gd name="connsiteY4" fmla="*/ 438284 h 978284"/>
              <a:gd name="connsiteX5" fmla="*/ 79081 w 540000"/>
              <a:gd name="connsiteY5" fmla="*/ 56446 h 978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0000" h="978284">
                <a:moveTo>
                  <a:pt x="113288" y="0"/>
                </a:moveTo>
                <a:lnTo>
                  <a:pt x="539386" y="426099"/>
                </a:lnTo>
                <a:lnTo>
                  <a:pt x="540000" y="438284"/>
                </a:lnTo>
                <a:cubicBezTo>
                  <a:pt x="540000" y="736518"/>
                  <a:pt x="419117" y="978284"/>
                  <a:pt x="270000" y="978284"/>
                </a:cubicBezTo>
                <a:cubicBezTo>
                  <a:pt x="120883" y="978284"/>
                  <a:pt x="0" y="736518"/>
                  <a:pt x="0" y="438284"/>
                </a:cubicBezTo>
                <a:cubicBezTo>
                  <a:pt x="0" y="289167"/>
                  <a:pt x="30220" y="154167"/>
                  <a:pt x="79081" y="56446"/>
                </a:cubicBezTo>
                <a:close/>
              </a:path>
            </a:pathLst>
          </a:cu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750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94729CA3-91C4-4A89-9448-A2F0E409177A}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68347B7-45FA-4A01-924D-DC385B720B3E}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4" cy="13320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862" y="2097175"/>
            <a:ext cx="5435600" cy="3995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362910-87AA-4E67-992D-8D4822FD8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5538" y="2097175"/>
            <a:ext cx="5435600" cy="3995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67762-DA40-4075-A143-43EC57B3E086}" type="datetime2">
              <a:rPr lang="en-US" smtClean="0"/>
              <a:t>Tuesday, July 4, 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5254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FD65A50E-2F73-4426-8586-9731AFA2D2E0}"/>
              </a:ext>
            </a:extLst>
          </p:cNvPr>
          <p:cNvSpPr>
            <a:spLocks noChangeAspect="1"/>
          </p:cNvSpPr>
          <p:nvPr/>
        </p:nvSpPr>
        <p:spPr>
          <a:xfrm>
            <a:off x="11091612" y="58934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89C080-4102-49AE-BDA9-59A4A67E2486}"/>
              </a:ext>
            </a:extLst>
          </p:cNvPr>
          <p:cNvSpPr/>
          <p:nvPr/>
        </p:nvSpPr>
        <p:spPr>
          <a:xfrm>
            <a:off x="11451612" y="5827878"/>
            <a:ext cx="379049" cy="360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E62014-F04C-495A-964E-6B888D49C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sz="32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5DF027-E633-44EE-ACA0-C205930AA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881275"/>
            <a:ext cx="5437186" cy="535354"/>
          </a:xfrm>
        </p:spPr>
        <p:txBody>
          <a:bodyPr anchor="b">
            <a:normAutofit/>
          </a:bodyPr>
          <a:lstStyle>
            <a:lvl1pPr marL="0" indent="0">
              <a:buNone/>
              <a:defRPr sz="14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A4F363-FEEF-4CD2-A18E-17AE8D4851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577270"/>
            <a:ext cx="5429114" cy="3515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E50F8C-4D64-40FD-AE8C-6A1F3C2A84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881275"/>
            <a:ext cx="5436392" cy="535354"/>
          </a:xfrm>
        </p:spPr>
        <p:txBody>
          <a:bodyPr vert="horz" wrap="square" lIns="0" tIns="0" rIns="0" bIns="0" rtlCol="0" anchor="b">
            <a:normAutofit/>
          </a:bodyPr>
          <a:lstStyle>
            <a:lvl1pPr>
              <a:defRPr lang="en-US" sz="1400" b="0" cap="all" spc="200" baseline="0" dirty="0">
                <a:solidFill>
                  <a:schemeClr val="tx1"/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AC943E-DB2B-40E0-907F-8EA1404791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577270"/>
            <a:ext cx="5436391" cy="3515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CDCD5B-3F26-4AFA-8BD4-E5D8DD2AF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8CE307-B04A-4106-8876-CE40574B21EB}" type="datetime2">
              <a:rPr lang="en-US" smtClean="0"/>
              <a:t>Tuesday, July 4, 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10D1EE-83A0-4FB5-9B25-8A73DE891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31C35-2E5B-491D-85ED-DB42A4FE1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3234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2053C-0E9C-4159-B7C9-6AB743439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9149" y="550799"/>
            <a:ext cx="8283313" cy="5542025"/>
          </a:xfrm>
        </p:spPr>
        <p:txBody>
          <a:bodyPr vert="horz" wrap="square" lIns="0" tIns="0" rIns="0" bIns="0" rtlCol="0" anchor="ctr" anchorCtr="0">
            <a:norm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F51F65-E111-4656-83BE-CFCDE2DD6C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E6FDE-654F-4779-8A2D-12594C878B06}" type="datetime2">
              <a:rPr lang="en-US" smtClean="0"/>
              <a:t>Tuesday, July 4, 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FF82CB-2D17-4918-821E-485475CF2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66589D-A056-4817-AE15-39D87FE13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E489F067-39E1-4757-BC11-6169A343F2E1}"/>
              </a:ext>
            </a:extLst>
          </p:cNvPr>
          <p:cNvSpPr>
            <a:spLocks noChangeAspect="1"/>
          </p:cNvSpPr>
          <p:nvPr/>
        </p:nvSpPr>
        <p:spPr>
          <a:xfrm rot="18900000" flipV="1">
            <a:off x="-410727" y="3958416"/>
            <a:ext cx="3536330" cy="1853969"/>
          </a:xfrm>
          <a:custGeom>
            <a:avLst/>
            <a:gdLst>
              <a:gd name="connsiteX0" fmla="*/ 3536330 w 3536330"/>
              <a:gd name="connsiteY0" fmla="*/ 1853969 h 1853969"/>
              <a:gd name="connsiteX1" fmla="*/ 1682362 w 3536330"/>
              <a:gd name="connsiteY1" fmla="*/ 0 h 1853969"/>
              <a:gd name="connsiteX2" fmla="*/ 52157 w 3536330"/>
              <a:gd name="connsiteY2" fmla="*/ 970257 h 1853969"/>
              <a:gd name="connsiteX3" fmla="*/ 0 w 3536330"/>
              <a:gd name="connsiteY3" fmla="*/ 1078528 h 1853969"/>
              <a:gd name="connsiteX4" fmla="*/ 757215 w 3536330"/>
              <a:gd name="connsiteY4" fmla="*/ 1835743 h 1853969"/>
              <a:gd name="connsiteX5" fmla="*/ 774211 w 3536330"/>
              <a:gd name="connsiteY5" fmla="*/ 1667149 h 1853969"/>
              <a:gd name="connsiteX6" fmla="*/ 1682362 w 3536330"/>
              <a:gd name="connsiteY6" fmla="*/ 926985 h 1853969"/>
              <a:gd name="connsiteX7" fmla="*/ 2609345 w 3536330"/>
              <a:gd name="connsiteY7" fmla="*/ 1853969 h 1853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36330" h="1853969">
                <a:moveTo>
                  <a:pt x="3536330" y="1853969"/>
                </a:moveTo>
                <a:cubicBezTo>
                  <a:pt x="3536330" y="830051"/>
                  <a:pt x="2706280" y="0"/>
                  <a:pt x="1682362" y="0"/>
                </a:cubicBezTo>
                <a:cubicBezTo>
                  <a:pt x="978418" y="0"/>
                  <a:pt x="366107" y="392328"/>
                  <a:pt x="52157" y="970257"/>
                </a:cubicBezTo>
                <a:lnTo>
                  <a:pt x="0" y="1078528"/>
                </a:lnTo>
                <a:lnTo>
                  <a:pt x="757215" y="1835743"/>
                </a:lnTo>
                <a:lnTo>
                  <a:pt x="774211" y="1667149"/>
                </a:lnTo>
                <a:cubicBezTo>
                  <a:pt x="860649" y="1244739"/>
                  <a:pt x="1234397" y="926985"/>
                  <a:pt x="1682362" y="926985"/>
                </a:cubicBezTo>
                <a:cubicBezTo>
                  <a:pt x="2194320" y="926985"/>
                  <a:pt x="2609345" y="1342010"/>
                  <a:pt x="2609345" y="1853969"/>
                </a:cubicBezTo>
                <a:close/>
              </a:path>
            </a:pathLst>
          </a:custGeom>
          <a:gradFill flip="none" rotWithShape="1">
            <a:gsLst>
              <a:gs pos="97000">
                <a:schemeClr val="bg2"/>
              </a:gs>
              <a:gs pos="31000">
                <a:schemeClr val="bg2">
                  <a:lumMod val="90000"/>
                  <a:lumOff val="10000"/>
                </a:schemeClr>
              </a:gs>
            </a:gsLst>
            <a:lin ang="15000000" scaled="0"/>
            <a:tileRect/>
          </a:gradFill>
          <a:ln>
            <a:noFill/>
          </a:ln>
          <a:effectLst>
            <a:innerShdw blurRad="355600" dist="101600" dir="16200000">
              <a:schemeClr val="accent1">
                <a:lumMod val="60000"/>
                <a:lumOff val="40000"/>
                <a:alpha val="8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DD231011-607F-42F1-B2D9-2BA8E91CC6AF}"/>
              </a:ext>
            </a:extLst>
          </p:cNvPr>
          <p:cNvSpPr>
            <a:spLocks noChangeAspect="1"/>
          </p:cNvSpPr>
          <p:nvPr/>
        </p:nvSpPr>
        <p:spPr>
          <a:xfrm rot="18900000" flipV="1">
            <a:off x="-481151" y="3649708"/>
            <a:ext cx="3478701" cy="2164843"/>
          </a:xfrm>
          <a:custGeom>
            <a:avLst/>
            <a:gdLst>
              <a:gd name="connsiteX0" fmla="*/ 3478701 w 3478701"/>
              <a:gd name="connsiteY0" fmla="*/ 2164843 h 2164843"/>
              <a:gd name="connsiteX1" fmla="*/ 1624733 w 3478701"/>
              <a:gd name="connsiteY1" fmla="*/ 0 h 2164843"/>
              <a:gd name="connsiteX2" fmla="*/ 87393 w 3478701"/>
              <a:gd name="connsiteY2" fmla="*/ 954459 h 2164843"/>
              <a:gd name="connsiteX3" fmla="*/ 0 w 3478701"/>
              <a:gd name="connsiteY3" fmla="*/ 1122434 h 2164843"/>
              <a:gd name="connsiteX4" fmla="*/ 736015 w 3478701"/>
              <a:gd name="connsiteY4" fmla="*/ 1858449 h 2164843"/>
              <a:gd name="connsiteX5" fmla="*/ 739424 w 3478701"/>
              <a:gd name="connsiteY5" fmla="*/ 1842964 h 2164843"/>
              <a:gd name="connsiteX6" fmla="*/ 1624733 w 3478701"/>
              <a:gd name="connsiteY6" fmla="*/ 1082422 h 2164843"/>
              <a:gd name="connsiteX7" fmla="*/ 2551716 w 3478701"/>
              <a:gd name="connsiteY7" fmla="*/ 2164843 h 2164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78701" h="2164843">
                <a:moveTo>
                  <a:pt x="3478701" y="2164843"/>
                </a:moveTo>
                <a:cubicBezTo>
                  <a:pt x="3478701" y="969234"/>
                  <a:pt x="2648651" y="0"/>
                  <a:pt x="1624733" y="0"/>
                </a:cubicBezTo>
                <a:cubicBezTo>
                  <a:pt x="984784" y="0"/>
                  <a:pt x="420564" y="378607"/>
                  <a:pt x="87393" y="954459"/>
                </a:cubicBezTo>
                <a:lnTo>
                  <a:pt x="0" y="1122434"/>
                </a:lnTo>
                <a:lnTo>
                  <a:pt x="736015" y="1858449"/>
                </a:lnTo>
                <a:lnTo>
                  <a:pt x="739424" y="1842964"/>
                </a:lnTo>
                <a:cubicBezTo>
                  <a:pt x="856791" y="1402344"/>
                  <a:pt x="1208766" y="1082422"/>
                  <a:pt x="1624733" y="1082422"/>
                </a:cubicBezTo>
                <a:cubicBezTo>
                  <a:pt x="2136692" y="1082422"/>
                  <a:pt x="2551716" y="1567038"/>
                  <a:pt x="2551716" y="2164843"/>
                </a:cubicBezTo>
                <a:close/>
              </a:path>
            </a:pathLst>
          </a:custGeom>
          <a:solidFill>
            <a:schemeClr val="bg2">
              <a:lumMod val="50000"/>
              <a:lumOff val="50000"/>
              <a:alpha val="40000"/>
            </a:schemeClr>
          </a:solidFill>
          <a:ln>
            <a:noFill/>
          </a:ln>
          <a:effectLst>
            <a:softEdge rad="381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C472EFA-56B5-4A41-8D4B-E9F37727F34D}"/>
              </a:ext>
            </a:extLst>
          </p:cNvPr>
          <p:cNvSpPr/>
          <p:nvPr/>
        </p:nvSpPr>
        <p:spPr>
          <a:xfrm rot="13500000" flipV="1">
            <a:off x="1512277" y="2840042"/>
            <a:ext cx="214196" cy="933178"/>
          </a:xfrm>
          <a:prstGeom prst="ellipse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33781B6C-21AD-489D-A3CB-522BB2AC543F}"/>
              </a:ext>
            </a:extLst>
          </p:cNvPr>
          <p:cNvSpPr>
            <a:spLocks noChangeAspect="1"/>
          </p:cNvSpPr>
          <p:nvPr/>
        </p:nvSpPr>
        <p:spPr>
          <a:xfrm>
            <a:off x="1780661" y="385236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1AD5B80-530E-44CD-8D4A-2796FB214CBF}"/>
              </a:ext>
            </a:extLst>
          </p:cNvPr>
          <p:cNvGrpSpPr/>
          <p:nvPr/>
        </p:nvGrpSpPr>
        <p:grpSpPr>
          <a:xfrm>
            <a:off x="623181" y="1514007"/>
            <a:ext cx="734257" cy="760506"/>
            <a:chOff x="5243759" y="1363788"/>
            <a:chExt cx="734257" cy="760506"/>
          </a:xfrm>
        </p:grpSpPr>
        <p:sp>
          <p:nvSpPr>
            <p:cNvPr id="52" name="Freeform 5">
              <a:extLst>
                <a:ext uri="{FF2B5EF4-FFF2-40B4-BE49-F238E27FC236}">
                  <a16:creationId xmlns:a16="http://schemas.microsoft.com/office/drawing/2014/main" id="{2F746AA8-9050-4515-9B17-BC850368529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Freeform 6">
              <a:extLst>
                <a:ext uri="{FF2B5EF4-FFF2-40B4-BE49-F238E27FC236}">
                  <a16:creationId xmlns:a16="http://schemas.microsoft.com/office/drawing/2014/main" id="{23EC1AC3-1698-46D5-80B7-F22F15E1A5E4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4" name="Freeform 8">
              <a:extLst>
                <a:ext uri="{FF2B5EF4-FFF2-40B4-BE49-F238E27FC236}">
                  <a16:creationId xmlns:a16="http://schemas.microsoft.com/office/drawing/2014/main" id="{73766156-553C-46EB-93FA-4F37CC0FF5CF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837694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6FB334-195C-4DDE-B4E0-80381BC809B5}" type="datetime2">
              <a:rPr lang="en-US" smtClean="0"/>
              <a:t>Tuesday, July 4, 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8984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78B0BE9-88B0-4883-9BA9-CD594C400EC1}"/>
              </a:ext>
            </a:extLst>
          </p:cNvPr>
          <p:cNvGrpSpPr/>
          <p:nvPr/>
        </p:nvGrpSpPr>
        <p:grpSpPr>
          <a:xfrm>
            <a:off x="4949631" y="5111861"/>
            <a:ext cx="1262947" cy="1335600"/>
            <a:chOff x="2678417" y="2427951"/>
            <a:chExt cx="1262947" cy="13356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59DCBF3-7AFA-4CD1-A918-BC6DDE674E6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6964A02-96E1-4654-9187-DDDE7409F75B}"/>
                </a:ext>
              </a:extLst>
            </p:cNvPr>
            <p:cNvSpPr/>
            <p:nvPr/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F3FF76C-A012-4CDA-8AE7-E94139557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5" cy="984885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A4C80-DC38-4641-924F-90D6078CF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5775" y="1750060"/>
            <a:ext cx="7345362" cy="4342765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C42771-D3A7-4072-85DC-B7C5E530E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50060"/>
            <a:ext cx="3565525" cy="434276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D47AB1-6EB5-4E2C-B4A7-42DC643E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BB7D21-2972-4663-AC2C-85AB89C857CB}" type="datetime2">
              <a:rPr lang="en-US" smtClean="0"/>
              <a:t>Tuesday, July 4, 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A9D15F-B6ED-46E1-9840-0B625880E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AEB023-7A5E-4087-B75E-A38A80EE5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7538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F98F1FBA-F8BB-42CF-8B3E-D19AAFEE96C1}"/>
              </a:ext>
            </a:extLst>
          </p:cNvPr>
          <p:cNvGrpSpPr/>
          <p:nvPr/>
        </p:nvGrpSpPr>
        <p:grpSpPr>
          <a:xfrm>
            <a:off x="334964" y="5115518"/>
            <a:ext cx="734257" cy="760506"/>
            <a:chOff x="5243759" y="1363788"/>
            <a:chExt cx="734257" cy="760506"/>
          </a:xfrm>
        </p:grpSpPr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60EE09DD-C3DB-4266-BCC3-A765CFFBF37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5F301FE0-96DC-4EFB-BBEE-AED762C337C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3BEAD276-8850-4C0C-9777-8537000D522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E5EE0A0-B07E-479B-9684-4BD09FA43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75409"/>
            <a:ext cx="4500562" cy="984885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sz="32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1893A9-3462-4F51-83AE-5D2F124B98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67324" y="575409"/>
            <a:ext cx="6373813" cy="5733316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A9240C-79C0-4A88-A476-725DE1B9C2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76195"/>
            <a:ext cx="4500562" cy="4532530"/>
          </a:xfrm>
        </p:spPr>
        <p:txBody>
          <a:bodyPr anchor="t" anchorCtr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7D2D6F-49E8-4217-A908-2D9E43583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E5F0F-943F-401C-AF2F-692DBEAE187B}" type="datetime2">
              <a:rPr lang="en-US" smtClean="0"/>
              <a:t>Tuesday, July 4, 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1C4440-6B8D-4A24-A807-8B1302A3D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CFE189-E20B-4108-B290-24442433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0929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028302-E866-455D-8898-536230275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11090275" cy="133305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94E72B-F0CF-4BC4-B509-A1C4508BE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3" y="2113862"/>
            <a:ext cx="11091600" cy="3978963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ACE49D-C22F-4540-AC09-E421D2A2E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9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CB095B91-C527-46DE-A763-B53B2A858E32}" type="datetime2">
              <a:rPr lang="en-US" smtClean="0"/>
              <a:t>Tuesday, July 4, 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D5C3BE-317E-49E8-82B5-C8A7EC9C8A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9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r>
              <a:rPr lang="en-US"/>
              <a:t>Sample Footer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574E12-6C16-431F-B2CE-E4B15916BA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9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64480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1" r:id="rId6"/>
    <p:sldLayoutId id="2147483727" r:id="rId7"/>
    <p:sldLayoutId id="2147483728" r:id="rId8"/>
    <p:sldLayoutId id="2147483729" r:id="rId9"/>
    <p:sldLayoutId id="2147483730" r:id="rId10"/>
    <p:sldLayoutId id="2147483732" r:id="rId11"/>
  </p:sldLayoutIdLs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lang="en-US" sz="4800" kern="120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spcAft>
          <a:spcPts val="800"/>
        </a:spcAft>
        <a:buFont typeface="Arial" panose="020B0604020202020204" pitchFamily="34" charset="0"/>
        <a:buChar char="•"/>
        <a:defRPr sz="20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e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ACB942-233A-C609-EEBB-ACF60757F4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2" y="549275"/>
            <a:ext cx="11042047" cy="1857594"/>
          </a:xfrm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pt-BR" sz="5400" dirty="0">
                <a:latin typeface="Arial" panose="020B0604020202020204" pitchFamily="34" charset="0"/>
                <a:cs typeface="Arial" panose="020B0604020202020204" pitchFamily="34" charset="0"/>
              </a:rPr>
              <a:t>Validação da Autenticidade de Documentos Impressos</a:t>
            </a:r>
            <a:endParaRPr lang="pt-PT" sz="5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EBFBB3C-FA07-4A06-A8D8-D690F92A28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56000" y="5012826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561F376-2950-E980-F9E9-F5E19AA705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3719" y="4290065"/>
            <a:ext cx="7184751" cy="2265216"/>
          </a:xfrm>
        </p:spPr>
        <p:txBody>
          <a:bodyPr>
            <a:normAutofit/>
          </a:bodyPr>
          <a:lstStyle/>
          <a:p>
            <a:r>
              <a:rPr lang="pt-PT" dirty="0">
                <a:solidFill>
                  <a:schemeClr val="tx1">
                    <a:alpha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Autor: António Ramos</a:t>
            </a:r>
          </a:p>
          <a:p>
            <a:r>
              <a:rPr lang="pt-PT" dirty="0">
                <a:solidFill>
                  <a:schemeClr val="tx1">
                    <a:alpha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Orientador: André Zúquete</a:t>
            </a:r>
          </a:p>
          <a:p>
            <a:r>
              <a:rPr lang="pt-PT" dirty="0">
                <a:solidFill>
                  <a:schemeClr val="tx1">
                    <a:alpha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Coorientador: Luís Amorim (supervisor empresarial)</a:t>
            </a:r>
            <a:endParaRPr lang="pt-PT" sz="1200" dirty="0">
              <a:solidFill>
                <a:schemeClr val="tx1">
                  <a:alpha val="6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 descr="A black background with white text&#10;&#10;Description automatically generated with medium confidence">
            <a:extLst>
              <a:ext uri="{FF2B5EF4-FFF2-40B4-BE49-F238E27FC236}">
                <a16:creationId xmlns:a16="http://schemas.microsoft.com/office/drawing/2014/main" id="{AAEB5DEA-8F38-54DF-E3DA-2E558BAE91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288" y="5012826"/>
            <a:ext cx="4862318" cy="1713795"/>
          </a:xfrm>
          <a:custGeom>
            <a:avLst/>
            <a:gdLst/>
            <a:ahLst/>
            <a:cxnLst/>
            <a:rect l="l" t="t" r="r" b="b"/>
            <a:pathLst>
              <a:path w="5437187" h="5761037">
                <a:moveTo>
                  <a:pt x="0" y="0"/>
                </a:moveTo>
                <a:lnTo>
                  <a:pt x="5437187" y="0"/>
                </a:lnTo>
                <a:lnTo>
                  <a:pt x="5437187" y="5761037"/>
                </a:lnTo>
                <a:lnTo>
                  <a:pt x="0" y="5761037"/>
                </a:lnTo>
                <a:close/>
              </a:path>
            </a:pathLst>
          </a:cu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F9211A-288D-7200-0D85-C8DA26EE0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93608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436149-53FF-914F-2FF0-26F1D22B9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Possíveis Códigos de Barras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FFFB12B-8EBA-9EE7-96C7-41C6483D80E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04752541"/>
              </p:ext>
            </p:extLst>
          </p:nvPr>
        </p:nvGraphicFramePr>
        <p:xfrm>
          <a:off x="549538" y="1734589"/>
          <a:ext cx="11090274" cy="420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48379">
                  <a:extLst>
                    <a:ext uri="{9D8B030D-6E8A-4147-A177-3AD203B41FA5}">
                      <a16:colId xmlns:a16="http://schemas.microsoft.com/office/drawing/2014/main" val="547785813"/>
                    </a:ext>
                  </a:extLst>
                </a:gridCol>
                <a:gridCol w="1848379">
                  <a:extLst>
                    <a:ext uri="{9D8B030D-6E8A-4147-A177-3AD203B41FA5}">
                      <a16:colId xmlns:a16="http://schemas.microsoft.com/office/drawing/2014/main" val="1488668942"/>
                    </a:ext>
                  </a:extLst>
                </a:gridCol>
                <a:gridCol w="1848379">
                  <a:extLst>
                    <a:ext uri="{9D8B030D-6E8A-4147-A177-3AD203B41FA5}">
                      <a16:colId xmlns:a16="http://schemas.microsoft.com/office/drawing/2014/main" val="4036602333"/>
                    </a:ext>
                  </a:extLst>
                </a:gridCol>
                <a:gridCol w="1848379">
                  <a:extLst>
                    <a:ext uri="{9D8B030D-6E8A-4147-A177-3AD203B41FA5}">
                      <a16:colId xmlns:a16="http://schemas.microsoft.com/office/drawing/2014/main" val="2470202629"/>
                    </a:ext>
                  </a:extLst>
                </a:gridCol>
                <a:gridCol w="1848379">
                  <a:extLst>
                    <a:ext uri="{9D8B030D-6E8A-4147-A177-3AD203B41FA5}">
                      <a16:colId xmlns:a16="http://schemas.microsoft.com/office/drawing/2014/main" val="2443760818"/>
                    </a:ext>
                  </a:extLst>
                </a:gridCol>
                <a:gridCol w="1848379">
                  <a:extLst>
                    <a:ext uri="{9D8B030D-6E8A-4147-A177-3AD203B41FA5}">
                      <a16:colId xmlns:a16="http://schemas.microsoft.com/office/drawing/2014/main" val="9966794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Nome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Imagem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Tamanho máximo de dados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Tipos de dados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Vantagens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Desvantagens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7133788"/>
                  </a:ext>
                </a:extLst>
              </a:tr>
              <a:tr h="745851"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Code 39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Letras e números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Ocupa menos espaço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Não permite caracteres especiais(ç,á,…)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945857"/>
                  </a:ext>
                </a:extLst>
              </a:tr>
              <a:tr h="830319"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Code 128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48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Letras, números e caracteres especiais</a:t>
                      </a:r>
                      <a:endParaRPr lang="pt-P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É mais eficiente a codificar texto</a:t>
                      </a:r>
                      <a:endParaRPr lang="en-GB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lang="pt-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endParaRPr lang="en-GB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lang="pt-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Tem </a:t>
                      </a:r>
                      <a:r>
                        <a:rPr lang="pt-PT" sz="180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checksum</a:t>
                      </a:r>
                      <a:endParaRPr lang="pt-P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Precisa de espaço reservado no início, fim e </a:t>
                      </a:r>
                      <a:r>
                        <a:rPr lang="pt-PT" sz="180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check symbols</a:t>
                      </a:r>
                      <a:r>
                        <a:rPr lang="pt-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en-GB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4139848"/>
                  </a:ext>
                </a:extLst>
              </a:tr>
              <a:tr h="746236"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Code 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Letras, números e caracteres especiais</a:t>
                      </a:r>
                      <a:endParaRPr lang="pt-P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Open Source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Não tem checksum</a:t>
                      </a:r>
                      <a:endParaRPr lang="pt-P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8471804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CAB1B9F3-D40A-D719-62CA-CA577DF558C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9287" y="3957070"/>
            <a:ext cx="1062051" cy="595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D37D3D1-F6B3-9222-3400-F10A94BBC6F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9287" y="2750934"/>
            <a:ext cx="1062050" cy="595066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Código de barras Código 93 - Simbologia nos códigos de barras | Cognex">
            <a:extLst>
              <a:ext uri="{FF2B5EF4-FFF2-40B4-BE49-F238E27FC236}">
                <a16:creationId xmlns:a16="http://schemas.microsoft.com/office/drawing/2014/main" id="{7E76F18F-3E24-1F8A-B5F0-B4A2502A036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9287" y="5144878"/>
            <a:ext cx="1062050" cy="592998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4F7CB1D-531F-C844-56B1-F5DC5DFEFE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63055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3141F7-002B-CEE4-3261-D7E9576C2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QR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387BCB-12F3-4F49-FB1A-D66F5897CB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538" y="1724317"/>
            <a:ext cx="11090274" cy="948134"/>
          </a:xfrm>
        </p:spPr>
        <p:txBody>
          <a:bodyPr>
            <a:normAutofit lnSpcReduction="10000"/>
          </a:bodyPr>
          <a:lstStyle/>
          <a:p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Surgimento;</a:t>
            </a:r>
          </a:p>
          <a:p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Estrutura;</a:t>
            </a:r>
          </a:p>
          <a:p>
            <a:endParaRPr lang="pt-PT" dirty="0"/>
          </a:p>
          <a:p>
            <a:endParaRPr lang="pt-PT" dirty="0"/>
          </a:p>
          <a:p>
            <a:endParaRPr lang="pt-PT" dirty="0"/>
          </a:p>
          <a:p>
            <a:endParaRPr lang="pt-PT" dirty="0"/>
          </a:p>
          <a:p>
            <a:endParaRPr lang="pt-PT" dirty="0"/>
          </a:p>
          <a:p>
            <a:endParaRPr lang="pt-PT" dirty="0"/>
          </a:p>
        </p:txBody>
      </p:sp>
      <p:pic>
        <p:nvPicPr>
          <p:cNvPr id="1028" name="Picture 4" descr="The structure of QR code in version 2-M | Download Scientific Diagram">
            <a:extLst>
              <a:ext uri="{FF2B5EF4-FFF2-40B4-BE49-F238E27FC236}">
                <a16:creationId xmlns:a16="http://schemas.microsoft.com/office/drawing/2014/main" id="{F25CA81B-E4DF-5C15-46F6-CA9B837946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538" y="2956229"/>
            <a:ext cx="5654101" cy="3552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5767B7-D9A5-08BB-1F44-3E8B4C59E2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37609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A9BFCA-D0C8-7711-DB69-4D4D6A5C7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762" y="2820865"/>
            <a:ext cx="3565524" cy="741547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r>
              <a:rPr lang="pt-PT" dirty="0"/>
              <a:t>Arquitetura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4A6AED-BFE3-63B1-B1EE-F3647D51B1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0"/>
            <a:ext cx="5871284" cy="6572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9148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F3B8A-01A6-D261-9ADF-F2BC8D8F5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Algoritmo de Marcação e Análise de Documentos Impressos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35399A0-D840-9FC2-078E-67CA9FBAF6E0}"/>
              </a:ext>
            </a:extLst>
          </p:cNvPr>
          <p:cNvSpPr/>
          <p:nvPr/>
        </p:nvSpPr>
        <p:spPr>
          <a:xfrm>
            <a:off x="550862" y="2351493"/>
            <a:ext cx="4683583" cy="2974075"/>
          </a:xfrm>
          <a:prstGeom prst="roundRect">
            <a:avLst>
              <a:gd name="adj" fmla="val 10000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9830A14-2F3A-387C-6D08-6978CA645728}"/>
              </a:ext>
            </a:extLst>
          </p:cNvPr>
          <p:cNvGrpSpPr/>
          <p:nvPr/>
        </p:nvGrpSpPr>
        <p:grpSpPr>
          <a:xfrm>
            <a:off x="1071261" y="2845872"/>
            <a:ext cx="4683583" cy="2974075"/>
            <a:chOff x="601355" y="494496"/>
            <a:chExt cx="4683583" cy="2974075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2DC724A2-BA69-BF2F-4506-EF83B0010295}"/>
                </a:ext>
              </a:extLst>
            </p:cNvPr>
            <p:cNvSpPr/>
            <p:nvPr/>
          </p:nvSpPr>
          <p:spPr>
            <a:xfrm>
              <a:off x="601355" y="494496"/>
              <a:ext cx="4683583" cy="2974075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5" name="Rectangle: Rounded Corners 5">
              <a:extLst>
                <a:ext uri="{FF2B5EF4-FFF2-40B4-BE49-F238E27FC236}">
                  <a16:creationId xmlns:a16="http://schemas.microsoft.com/office/drawing/2014/main" id="{5B0F1FA2-EF24-B45E-F816-3F227044CEA8}"/>
                </a:ext>
              </a:extLst>
            </p:cNvPr>
            <p:cNvSpPr txBox="1"/>
            <p:nvPr/>
          </p:nvSpPr>
          <p:spPr>
            <a:xfrm>
              <a:off x="688463" y="581604"/>
              <a:ext cx="4509367" cy="279985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60020" tIns="160020" rIns="160020" bIns="160020" numCol="1" spcCol="1270" anchor="ctr" anchorCtr="0">
              <a:noAutofit/>
            </a:bodyPr>
            <a:lstStyle/>
            <a:p>
              <a:pPr algn="ctr"/>
              <a:r>
                <a:rPr lang="pt-PT" sz="4400" dirty="0">
                  <a:latin typeface="Arial" panose="020B0604020202020204" pitchFamily="34" charset="0"/>
                  <a:cs typeface="Arial" panose="020B0604020202020204" pitchFamily="34" charset="0"/>
                </a:rPr>
                <a:t>Processamento de Documentos;</a:t>
              </a:r>
            </a:p>
          </p:txBody>
        </p:sp>
      </p:grp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EFF509B7-3121-0BDD-1A6A-737D2EFCE0A9}"/>
              </a:ext>
            </a:extLst>
          </p:cNvPr>
          <p:cNvSpPr/>
          <p:nvPr/>
        </p:nvSpPr>
        <p:spPr>
          <a:xfrm>
            <a:off x="6275243" y="2351493"/>
            <a:ext cx="4683583" cy="2974075"/>
          </a:xfrm>
          <a:prstGeom prst="roundRect">
            <a:avLst>
              <a:gd name="adj" fmla="val 10000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E917E8F-8BBA-61F0-0342-1ED644B43049}"/>
              </a:ext>
            </a:extLst>
          </p:cNvPr>
          <p:cNvGrpSpPr/>
          <p:nvPr/>
        </p:nvGrpSpPr>
        <p:grpSpPr>
          <a:xfrm>
            <a:off x="6795641" y="2845872"/>
            <a:ext cx="4683583" cy="2974075"/>
            <a:chOff x="6325735" y="494496"/>
            <a:chExt cx="4683583" cy="2974075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EA1C0C6F-E4BA-CA8B-66EA-4DCC006B1838}"/>
                </a:ext>
              </a:extLst>
            </p:cNvPr>
            <p:cNvSpPr/>
            <p:nvPr/>
          </p:nvSpPr>
          <p:spPr>
            <a:xfrm>
              <a:off x="6325735" y="494496"/>
              <a:ext cx="4683583" cy="2974075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3" name="Rectangle: Rounded Corners 8">
              <a:extLst>
                <a:ext uri="{FF2B5EF4-FFF2-40B4-BE49-F238E27FC236}">
                  <a16:creationId xmlns:a16="http://schemas.microsoft.com/office/drawing/2014/main" id="{8BE334F6-F9DD-322C-3BC4-CC1BC96B6A26}"/>
                </a:ext>
              </a:extLst>
            </p:cNvPr>
            <p:cNvSpPr txBox="1"/>
            <p:nvPr/>
          </p:nvSpPr>
          <p:spPr>
            <a:xfrm>
              <a:off x="6412843" y="581604"/>
              <a:ext cx="4509367" cy="279985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60020" tIns="160020" rIns="160020" bIns="160020" numCol="1" spcCol="1270" anchor="ctr" anchorCtr="0">
              <a:noAutofit/>
            </a:bodyPr>
            <a:lstStyle/>
            <a:p>
              <a:pPr marL="0" indent="0" algn="ctr">
                <a:buNone/>
              </a:pPr>
              <a:r>
                <a:rPr lang="pt-PT" sz="4400" dirty="0">
                  <a:latin typeface="Arial" panose="020B0604020202020204" pitchFamily="34" charset="0"/>
                  <a:cs typeface="Arial" panose="020B0604020202020204" pitchFamily="34" charset="0"/>
                </a:rPr>
                <a:t>Verificação de Documentos Impressos;</a:t>
              </a:r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F43EBC-ABE6-5D09-40AD-00B1F2026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14049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BB1BFE-02F5-AB04-47E4-9BAC3745FB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0527040" cy="806559"/>
          </a:xfrm>
        </p:spPr>
        <p:txBody>
          <a:bodyPr wrap="square" anchor="b">
            <a:normAutofit/>
          </a:bodyPr>
          <a:lstStyle/>
          <a:p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Processamento de Documentos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DB6C2B-0B37-0AF2-7E40-F6A86954A2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1" y="1721240"/>
            <a:ext cx="10747760" cy="1831257"/>
          </a:xfrm>
        </p:spPr>
        <p:txBody>
          <a:bodyPr anchor="t">
            <a:normAutofit lnSpcReduction="10000"/>
          </a:bodyPr>
          <a:lstStyle/>
          <a:p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Consiste em criar uma marca para criação de um sistema de verificação da integridade de um documento;</a:t>
            </a:r>
          </a:p>
          <a:p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Fluxograma do processamento de documentos;</a:t>
            </a:r>
          </a:p>
          <a:p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Extensão marca de água: “</a:t>
            </a:r>
            <a:r>
              <a:rPr lang="pt-PT" dirty="0">
                <a:effectLst/>
                <a:latin typeface="Arial" panose="020B0604020202020204" pitchFamily="34" charset="0"/>
                <a:ea typeface="Arial MT"/>
                <a:cs typeface="Arial" panose="020B0604020202020204" pitchFamily="34" charset="0"/>
              </a:rPr>
              <a:t>nome_ficheiro_watermark_dd_mm_yy_hh_m_ss”;</a:t>
            </a:r>
            <a:endParaRPr lang="pt-PT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PT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6C768DF-B9CC-1DE3-22CE-1F8AAA1631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585" y="3655621"/>
            <a:ext cx="6343650" cy="2962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E0F975-6694-2695-83B3-D2576D23D9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70319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BE87986F-DD79-514E-0CBA-3F4FD2D9528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999" y="314051"/>
            <a:ext cx="4402371" cy="62298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3656CF0-8EA2-1C61-4227-663FFC2C33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1744" y="3428999"/>
            <a:ext cx="4043489" cy="178786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AF9A01D-A315-2A94-0EFD-4EAF92CDA434}"/>
              </a:ext>
            </a:extLst>
          </p:cNvPr>
          <p:cNvSpPr txBox="1"/>
          <p:nvPr/>
        </p:nvSpPr>
        <p:spPr>
          <a:xfrm>
            <a:off x="6400799" y="843676"/>
            <a:ext cx="546538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/>
              <a:t>O que significa as coordenadas r, l, b?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PT" dirty="0"/>
              <a:t>QR Code – quadrado de posição – versão 1: 3 quadrados;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PT" dirty="0"/>
              <a:t>Remoção do QR Code (desvanecimento em documentos digitais) e adição de componente aleatório nas posições (r, l, b), para reutilizar código;</a:t>
            </a:r>
          </a:p>
          <a:p>
            <a:endParaRPr lang="pt-PT" dirty="0"/>
          </a:p>
          <a:p>
            <a:endParaRPr lang="pt-PT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8C3B6EB-FFB7-E624-17B1-F1D1E92636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15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1B21C7F-F218-50BB-ADDA-A534038EEF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64947" y="1502154"/>
            <a:ext cx="1516511" cy="86875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808E218-839F-EA9E-9110-2A6C63AC7816}"/>
              </a:ext>
            </a:extLst>
          </p:cNvPr>
          <p:cNvSpPr/>
          <p:nvPr/>
        </p:nvSpPr>
        <p:spPr>
          <a:xfrm>
            <a:off x="4361793" y="483476"/>
            <a:ext cx="462455" cy="36020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6A333BF-E8D1-8A42-0820-2F1C63172CF5}"/>
              </a:ext>
            </a:extLst>
          </p:cNvPr>
          <p:cNvCxnSpPr/>
          <p:nvPr/>
        </p:nvCxnSpPr>
        <p:spPr>
          <a:xfrm>
            <a:off x="4824248" y="843676"/>
            <a:ext cx="430924" cy="65847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76838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map, diagram, line, text&#10;&#10;Description automatically generated">
            <a:extLst>
              <a:ext uri="{FF2B5EF4-FFF2-40B4-BE49-F238E27FC236}">
                <a16:creationId xmlns:a16="http://schemas.microsoft.com/office/drawing/2014/main" id="{A9349BA1-2BB6-E003-988C-5D88FF96C2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45" y="0"/>
            <a:ext cx="4846633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6D060F2-ED78-6E04-2993-534A210F1A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4008" y="806831"/>
            <a:ext cx="4328535" cy="230143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0A6FF9B-0811-76D7-A13E-EA34AA998FB2}"/>
              </a:ext>
            </a:extLst>
          </p:cNvPr>
          <p:cNvSpPr/>
          <p:nvPr/>
        </p:nvSpPr>
        <p:spPr>
          <a:xfrm>
            <a:off x="2501461" y="357352"/>
            <a:ext cx="472967" cy="367862"/>
          </a:xfrm>
          <a:prstGeom prst="rect">
            <a:avLst/>
          </a:prstGeom>
          <a:noFill/>
          <a:ln w="38100"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17312E0-5437-897D-F7BA-B1E5C677F157}"/>
              </a:ext>
            </a:extLst>
          </p:cNvPr>
          <p:cNvCxnSpPr>
            <a:endCxn id="7" idx="1"/>
          </p:cNvCxnSpPr>
          <p:nvPr/>
        </p:nvCxnSpPr>
        <p:spPr>
          <a:xfrm>
            <a:off x="2974428" y="546538"/>
            <a:ext cx="3269580" cy="141101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BC639B4A-9A19-A8D9-13AF-DD340EA28820}"/>
              </a:ext>
            </a:extLst>
          </p:cNvPr>
          <p:cNvSpPr txBox="1"/>
          <p:nvPr/>
        </p:nvSpPr>
        <p:spPr>
          <a:xfrm>
            <a:off x="5722881" y="3899944"/>
            <a:ext cx="56598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PT" sz="2000" dirty="0">
                <a:latin typeface="Arial" panose="020B0604020202020204" pitchFamily="34" charset="0"/>
                <a:cs typeface="Arial" panose="020B0604020202020204" pitchFamily="34" charset="0"/>
              </a:rPr>
              <a:t>Representação dos segmentos de retas com os pontos da verificação da integridade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2A0B11-5823-52AD-FB52-AAA740A13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53530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F15096-581B-4F89-DD67-3158BF41E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Verificação de Documentos Impressos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6C8B315-338A-C459-83EB-EA0EF80FEE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60" y="3134131"/>
            <a:ext cx="5819775" cy="33909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FBC0085-4E8C-A81D-0445-2397CBC5CFE0}"/>
              </a:ext>
            </a:extLst>
          </p:cNvPr>
          <p:cNvSpPr txBox="1">
            <a:spLocks/>
          </p:cNvSpPr>
          <p:nvPr/>
        </p:nvSpPr>
        <p:spPr>
          <a:xfrm>
            <a:off x="550861" y="1721240"/>
            <a:ext cx="10747760" cy="3415519"/>
          </a:xfrm>
          <a:prstGeom prst="rect">
            <a:avLst/>
          </a:prstGeom>
        </p:spPr>
        <p:txBody>
          <a:bodyPr vert="horz" wrap="square" lIns="0" tIns="0" rIns="0" bIns="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Consiste em verificar a marca de água de um documento;</a:t>
            </a:r>
          </a:p>
          <a:p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Fluxograma do algoritmo verificação de documentos impressos;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6CF160F-722C-3854-CA37-6242D1126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68739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F307B-9C79-E4A8-2F31-F4EA9130E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Ferramenta de Validação</a:t>
            </a:r>
          </a:p>
        </p:txBody>
      </p:sp>
      <p:pic>
        <p:nvPicPr>
          <p:cNvPr id="4" name="Content Placeholder 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6080DF4A-FE8B-FDD8-461E-C246991696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5754" y="1881275"/>
            <a:ext cx="2534865" cy="3979862"/>
          </a:xfrm>
          <a:prstGeom prst="rect">
            <a:avLst/>
          </a:prstGeom>
        </p:spPr>
      </p:pic>
      <p:pic>
        <p:nvPicPr>
          <p:cNvPr id="5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835E7C50-D7F6-B3B5-603B-447E49E166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7113" y="1932009"/>
            <a:ext cx="7493876" cy="387839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3F59901-46B5-47A2-5742-B73D93354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41328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39921138-EF0B-C108-A3A3-1CAF511E87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807" y="389923"/>
            <a:ext cx="11003083" cy="6167086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5F109B4-0710-85E7-C276-FFB7D5BAB9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57146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8374F-EA29-DD57-CE39-AD2C4CC89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Conteúdo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BBFCFE-3D62-C642-2DCB-1A0862F544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538" y="1563924"/>
            <a:ext cx="11090274" cy="5097176"/>
          </a:xfrm>
        </p:spPr>
        <p:txBody>
          <a:bodyPr>
            <a:normAutofit fontScale="40000" lnSpcReduction="20000"/>
          </a:bodyPr>
          <a:lstStyle/>
          <a:p>
            <a:r>
              <a:rPr lang="pt-PT" sz="5600" dirty="0">
                <a:latin typeface="Arial" panose="020B0604020202020204" pitchFamily="34" charset="0"/>
                <a:cs typeface="Arial" panose="020B0604020202020204" pitchFamily="34" charset="0"/>
              </a:rPr>
              <a:t>Motivação;</a:t>
            </a:r>
          </a:p>
          <a:p>
            <a:r>
              <a:rPr lang="pt-PT" sz="5600" dirty="0">
                <a:latin typeface="Arial" panose="020B0604020202020204" pitchFamily="34" charset="0"/>
                <a:cs typeface="Arial" panose="020B0604020202020204" pitchFamily="34" charset="0"/>
              </a:rPr>
              <a:t>Objetivos;</a:t>
            </a:r>
          </a:p>
          <a:p>
            <a:r>
              <a:rPr lang="pt-PT" sz="5600" dirty="0">
                <a:latin typeface="Arial" panose="020B0604020202020204" pitchFamily="34" charset="0"/>
                <a:cs typeface="Arial" panose="020B0604020202020204" pitchFamily="34" charset="0"/>
              </a:rPr>
              <a:t>Contexto;</a:t>
            </a:r>
          </a:p>
          <a:p>
            <a:r>
              <a:rPr lang="pt-PT" sz="5600" dirty="0">
                <a:latin typeface="Arial" panose="020B0604020202020204" pitchFamily="34" charset="0"/>
                <a:cs typeface="Arial" panose="020B0604020202020204" pitchFamily="34" charset="0"/>
              </a:rPr>
              <a:t>Processo de Criação da Metainformação;</a:t>
            </a:r>
          </a:p>
          <a:p>
            <a:r>
              <a:rPr lang="pt-BR" sz="5600" dirty="0">
                <a:latin typeface="Arial" panose="020B0604020202020204" pitchFamily="34" charset="0"/>
                <a:cs typeface="Arial" panose="020B0604020202020204" pitchFamily="34" charset="0"/>
              </a:rPr>
              <a:t>Obtenção das letras e respetivas posições num documento PDF;</a:t>
            </a:r>
          </a:p>
          <a:p>
            <a:r>
              <a:rPr lang="pt-PT" sz="5600" dirty="0">
                <a:latin typeface="Arial" panose="020B0604020202020204" pitchFamily="34" charset="0"/>
                <a:cs typeface="Arial" panose="020B0604020202020204" pitchFamily="34" charset="0"/>
              </a:rPr>
              <a:t>Algoritmo de Marcação e Análise de Documentos Impressos</a:t>
            </a:r>
            <a:r>
              <a:rPr lang="pt-BR" sz="56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pt-BR" sz="5600" dirty="0">
                <a:latin typeface="Arial" panose="020B0604020202020204" pitchFamily="34" charset="0"/>
                <a:cs typeface="Arial" panose="020B0604020202020204" pitchFamily="34" charset="0"/>
              </a:rPr>
              <a:t>Ferramenta de Validação;</a:t>
            </a:r>
          </a:p>
          <a:p>
            <a:r>
              <a:rPr lang="pt-PT" sz="5600" dirty="0">
                <a:latin typeface="Arial" panose="020B0604020202020204" pitchFamily="34" charset="0"/>
                <a:cs typeface="Arial" panose="020B0604020202020204" pitchFamily="34" charset="0"/>
              </a:rPr>
              <a:t>Testes de Robustez;</a:t>
            </a:r>
          </a:p>
          <a:p>
            <a:r>
              <a:rPr lang="pt-PT" sz="5600" dirty="0">
                <a:latin typeface="Arial" panose="020B0604020202020204" pitchFamily="34" charset="0"/>
                <a:cs typeface="Arial" panose="020B0604020202020204" pitchFamily="34" charset="0"/>
              </a:rPr>
              <a:t>Conclusões;</a:t>
            </a:r>
          </a:p>
          <a:p>
            <a:r>
              <a:rPr lang="pt-PT" sz="5600" dirty="0">
                <a:latin typeface="Arial" panose="020B0604020202020204" pitchFamily="34" charset="0"/>
                <a:cs typeface="Arial" panose="020B0604020202020204" pitchFamily="34" charset="0"/>
              </a:rPr>
              <a:t>Futuro Trabalho;</a:t>
            </a:r>
            <a:endParaRPr lang="pt-P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F19375-4C69-87B0-7086-D94CEF3931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35778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31E5FDC4-82E1-9047-09F2-B830AF903B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808" y="616804"/>
            <a:ext cx="10864383" cy="521643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A1E388-5798-9C77-43CE-94A3E60B8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16228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A964F22-728E-33BA-C33A-DAFB056EDE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456" y="310410"/>
            <a:ext cx="7414424" cy="474718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D13AB1C-6831-E407-2584-B4728E00A0A4}"/>
              </a:ext>
            </a:extLst>
          </p:cNvPr>
          <p:cNvSpPr/>
          <p:nvPr/>
        </p:nvSpPr>
        <p:spPr>
          <a:xfrm>
            <a:off x="1818290" y="2469931"/>
            <a:ext cx="1555531" cy="72521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pic>
        <p:nvPicPr>
          <p:cNvPr id="7" name="Picture 6" descr="A picture containing font, text, screenshot, symbol&#10;&#10;Description automatically generated">
            <a:extLst>
              <a:ext uri="{FF2B5EF4-FFF2-40B4-BE49-F238E27FC236}">
                <a16:creationId xmlns:a16="http://schemas.microsoft.com/office/drawing/2014/main" id="{0F91AA23-4FF9-98DF-6675-D377B6DE17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8720" y="3880944"/>
            <a:ext cx="5579745" cy="258064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015E075-95BC-EDE7-186F-CEF4A938EE94}"/>
              </a:ext>
            </a:extLst>
          </p:cNvPr>
          <p:cNvCxnSpPr/>
          <p:nvPr/>
        </p:nvCxnSpPr>
        <p:spPr>
          <a:xfrm>
            <a:off x="3373821" y="3195145"/>
            <a:ext cx="3074899" cy="135583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21E57BD-F740-9191-B8E2-650DF0D7B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13700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60B7752B-728D-4CA3-8923-C4F7F7702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2F3651-E917-D4D4-09E6-F174900CB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7308850" cy="986400"/>
          </a:xfrm>
        </p:spPr>
        <p:txBody>
          <a:bodyPr wrap="square" anchor="ctr">
            <a:normAutofit/>
          </a:bodyPr>
          <a:lstStyle/>
          <a:p>
            <a:r>
              <a:rPr lang="pt-PT" dirty="0"/>
              <a:t>Testes de Robustez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8392DC7-0988-443B-A0D0-E726C7DB62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83435"/>
            <a:ext cx="12192000" cy="4774564"/>
          </a:xfrm>
          <a:prstGeom prst="rect">
            <a:avLst/>
          </a:prstGeom>
          <a:solidFill>
            <a:schemeClr val="bg2">
              <a:lumMod val="10000"/>
              <a:lumOff val="90000"/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24" name="Content Placeholder 2">
            <a:extLst>
              <a:ext uri="{FF2B5EF4-FFF2-40B4-BE49-F238E27FC236}">
                <a16:creationId xmlns:a16="http://schemas.microsoft.com/office/drawing/2014/main" id="{5EF77A5D-95F0-C261-F492-7868EFF60AD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54371836"/>
              </p:ext>
            </p:extLst>
          </p:nvPr>
        </p:nvGraphicFramePr>
        <p:xfrm>
          <a:off x="550863" y="2624135"/>
          <a:ext cx="10873493" cy="34686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F5CBA9B-2F9B-0693-D23C-A89BF342E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84301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ext, letter&#10;&#10;Description automatically generated">
            <a:extLst>
              <a:ext uri="{FF2B5EF4-FFF2-40B4-BE49-F238E27FC236}">
                <a16:creationId xmlns:a16="http://schemas.microsoft.com/office/drawing/2014/main" id="{29B86D49-1E63-85A4-5E97-A489810F03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205" y="377874"/>
            <a:ext cx="4414414" cy="635734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 descr="Text, letter&#10;&#10;Description automatically generated">
            <a:extLst>
              <a:ext uri="{FF2B5EF4-FFF2-40B4-BE49-F238E27FC236}">
                <a16:creationId xmlns:a16="http://schemas.microsoft.com/office/drawing/2014/main" id="{4DAD140B-3907-D06D-4C96-8352F31480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3075" y="377874"/>
            <a:ext cx="4493807" cy="640799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EAFDD07-EC6A-1DB6-2EB8-CFCEB8A251E5}"/>
              </a:ext>
            </a:extLst>
          </p:cNvPr>
          <p:cNvSpPr txBox="1"/>
          <p:nvPr/>
        </p:nvSpPr>
        <p:spPr>
          <a:xfrm>
            <a:off x="1461136" y="4918841"/>
            <a:ext cx="3100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SCAN</a:t>
            </a:r>
            <a:endParaRPr lang="pt-PT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187C75-15CD-6E5A-C9A6-2D4C2365C0BF}"/>
              </a:ext>
            </a:extLst>
          </p:cNvPr>
          <p:cNvSpPr txBox="1"/>
          <p:nvPr/>
        </p:nvSpPr>
        <p:spPr>
          <a:xfrm>
            <a:off x="7259702" y="4918841"/>
            <a:ext cx="3100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SCAN RODADO</a:t>
            </a:r>
            <a:endParaRPr lang="pt-PT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C3CE7E-346D-9913-D673-BB9093834C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34927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atter chart&#10;&#10;Description automatically generated with low confidence">
            <a:extLst>
              <a:ext uri="{FF2B5EF4-FFF2-40B4-BE49-F238E27FC236}">
                <a16:creationId xmlns:a16="http://schemas.microsoft.com/office/drawing/2014/main" id="{97B16056-CC04-6F17-3E9B-E31D21C7C77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980" y="166358"/>
            <a:ext cx="4644125" cy="65704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8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16A57046-9EBA-68B9-3C9B-ECA5E924B8B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6137" y="166358"/>
            <a:ext cx="4644125" cy="66155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80F4084-66CD-1AC2-7841-591CC694319E}"/>
              </a:ext>
            </a:extLst>
          </p:cNvPr>
          <p:cNvSpPr txBox="1"/>
          <p:nvPr/>
        </p:nvSpPr>
        <p:spPr>
          <a:xfrm>
            <a:off x="1135315" y="4960882"/>
            <a:ext cx="3100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Marcação no original</a:t>
            </a:r>
            <a:endParaRPr lang="pt-PT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320E9F-C409-D91E-77F8-31A4D822EDE1}"/>
              </a:ext>
            </a:extLst>
          </p:cNvPr>
          <p:cNvSpPr txBox="1"/>
          <p:nvPr/>
        </p:nvSpPr>
        <p:spPr>
          <a:xfrm>
            <a:off x="7294378" y="4771337"/>
            <a:ext cx="31005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Marcação Recuperada na cópia impressa</a:t>
            </a:r>
            <a:endParaRPr lang="pt-PT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3F7C8C-87A3-617A-E42F-165A010B7E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98176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atter chart&#10;&#10;Description automatically generated with low confidence">
            <a:extLst>
              <a:ext uri="{FF2B5EF4-FFF2-40B4-BE49-F238E27FC236}">
                <a16:creationId xmlns:a16="http://schemas.microsoft.com/office/drawing/2014/main" id="{FB0A8BAB-13A1-091E-0CF0-A5068DD4A10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578" y="166567"/>
            <a:ext cx="4592418" cy="649699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8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83B28E4-6E8F-6265-0B74-11753E40DEA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6978" y="166566"/>
            <a:ext cx="4592985" cy="649699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B1A9971-ED6F-360C-D391-F3862F8A46C8}"/>
              </a:ext>
            </a:extLst>
          </p:cNvPr>
          <p:cNvSpPr txBox="1"/>
          <p:nvPr/>
        </p:nvSpPr>
        <p:spPr>
          <a:xfrm>
            <a:off x="735922" y="4750675"/>
            <a:ext cx="3100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Marcação no original</a:t>
            </a:r>
            <a:endParaRPr lang="pt-PT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06941C-7C8A-821F-A558-E61064AD2081}"/>
              </a:ext>
            </a:extLst>
          </p:cNvPr>
          <p:cNvSpPr txBox="1"/>
          <p:nvPr/>
        </p:nvSpPr>
        <p:spPr>
          <a:xfrm>
            <a:off x="6916005" y="3741682"/>
            <a:ext cx="310055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Marcação numa cópia impressa com fator de 80% de escala</a:t>
            </a:r>
            <a:endParaRPr lang="pt-PT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7F22A7-7BF7-CC5C-212B-00B6D462E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23419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DDCF42E-0B8F-383C-1EB6-1018260D8A3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271" y="261444"/>
            <a:ext cx="4563357" cy="63351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A4A1443-D184-29B7-5118-7892010F346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1711" y="327133"/>
            <a:ext cx="4462238" cy="63087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325A369-96E4-4391-0630-21F4DDB50ED1}"/>
              </a:ext>
            </a:extLst>
          </p:cNvPr>
          <p:cNvSpPr/>
          <p:nvPr/>
        </p:nvSpPr>
        <p:spPr>
          <a:xfrm>
            <a:off x="6839082" y="1840232"/>
            <a:ext cx="426720" cy="12954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GB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5839157-86CF-6CBE-CCFA-DF4DEBF33230}"/>
              </a:ext>
            </a:extLst>
          </p:cNvPr>
          <p:cNvSpPr txBox="1"/>
          <p:nvPr/>
        </p:nvSpPr>
        <p:spPr>
          <a:xfrm>
            <a:off x="796994" y="5255171"/>
            <a:ext cx="3100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Marcação no original</a:t>
            </a:r>
            <a:endParaRPr lang="pt-PT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E0EEDF-922B-DF73-56B0-524AA163A1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7382" y="3481484"/>
            <a:ext cx="1493649" cy="518205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4C4DA07-B0E1-2C3A-D158-28F34ADF0B78}"/>
              </a:ext>
            </a:extLst>
          </p:cNvPr>
          <p:cNvSpPr/>
          <p:nvPr/>
        </p:nvSpPr>
        <p:spPr>
          <a:xfrm>
            <a:off x="1271752" y="1744717"/>
            <a:ext cx="462455" cy="225055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97E945E-6F26-C2E6-03F0-5D81F384BC66}"/>
              </a:ext>
            </a:extLst>
          </p:cNvPr>
          <p:cNvCxnSpPr>
            <a:stCxn id="5" idx="2"/>
          </p:cNvCxnSpPr>
          <p:nvPr/>
        </p:nvCxnSpPr>
        <p:spPr>
          <a:xfrm flipH="1">
            <a:off x="1502979" y="1969772"/>
            <a:ext cx="1" cy="151171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559A5D8A-64FC-ABAF-834C-758E41F21C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11757" y="3571220"/>
            <a:ext cx="1333616" cy="487722"/>
          </a:xfrm>
          <a:prstGeom prst="rect">
            <a:avLst/>
          </a:prstGeom>
          <a:ln>
            <a:solidFill>
              <a:schemeClr val="bg1"/>
            </a:solidFill>
          </a:ln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8EBF556-5DB3-A52A-085F-60AB7DBACE3F}"/>
              </a:ext>
            </a:extLst>
          </p:cNvPr>
          <p:cNvCxnSpPr/>
          <p:nvPr/>
        </p:nvCxnSpPr>
        <p:spPr>
          <a:xfrm flipH="1">
            <a:off x="7010400" y="1983798"/>
            <a:ext cx="1" cy="151171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FBFD6AC-ADAB-5385-5A49-E87AA893D7C1}"/>
              </a:ext>
            </a:extLst>
          </p:cNvPr>
          <p:cNvSpPr txBox="1"/>
          <p:nvPr/>
        </p:nvSpPr>
        <p:spPr>
          <a:xfrm>
            <a:off x="6295097" y="5147333"/>
            <a:ext cx="31005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Efeito da alteração de uma palavra</a:t>
            </a:r>
            <a:endParaRPr lang="pt-PT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E919B7A-6B1A-412D-2299-6C8841718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13499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F8EE18F-9D6B-2CBE-079A-2CD1E393A8A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307" y="261444"/>
            <a:ext cx="4409286" cy="63351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2FE8178-63AD-7AA2-CCC9-E434818EE04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4224" y="185244"/>
            <a:ext cx="4780469" cy="63351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DF4D43D-2B56-E7E1-9530-A3AE06466BE1}"/>
              </a:ext>
            </a:extLst>
          </p:cNvPr>
          <p:cNvSpPr/>
          <p:nvPr/>
        </p:nvSpPr>
        <p:spPr>
          <a:xfrm>
            <a:off x="7723459" y="2203755"/>
            <a:ext cx="3654185" cy="263548"/>
          </a:xfrm>
          <a:prstGeom prst="rect">
            <a:avLst/>
          </a:prstGeom>
          <a:noFill/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A74479-CEAF-CCB3-E67C-BB62852FEA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517" y="2707373"/>
            <a:ext cx="6909240" cy="519301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BD3CDC1-7D30-38B2-EF05-F77F1EA074B3}"/>
              </a:ext>
            </a:extLst>
          </p:cNvPr>
          <p:cNvSpPr/>
          <p:nvPr/>
        </p:nvSpPr>
        <p:spPr>
          <a:xfrm>
            <a:off x="634857" y="2258539"/>
            <a:ext cx="3654185" cy="263548"/>
          </a:xfrm>
          <a:prstGeom prst="rect">
            <a:avLst/>
          </a:prstGeom>
          <a:noFill/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GB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28B2D2B-0561-CE30-96F9-464738319C73}"/>
              </a:ext>
            </a:extLst>
          </p:cNvPr>
          <p:cNvCxnSpPr>
            <a:cxnSpLocks/>
          </p:cNvCxnSpPr>
          <p:nvPr/>
        </p:nvCxnSpPr>
        <p:spPr>
          <a:xfrm>
            <a:off x="2249214" y="2522087"/>
            <a:ext cx="0" cy="185286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90C5231F-E1E1-25BF-4675-4EEFA607C3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89042" y="3757514"/>
            <a:ext cx="7539410" cy="713259"/>
          </a:xfrm>
          <a:prstGeom prst="rect">
            <a:avLst/>
          </a:prstGeom>
          <a:ln>
            <a:solidFill>
              <a:schemeClr val="bg1"/>
            </a:solidFill>
          </a:ln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6C5C73A-7AAB-C8D7-C339-AE66C2FF7C0D}"/>
              </a:ext>
            </a:extLst>
          </p:cNvPr>
          <p:cNvCxnSpPr>
            <a:cxnSpLocks/>
          </p:cNvCxnSpPr>
          <p:nvPr/>
        </p:nvCxnSpPr>
        <p:spPr>
          <a:xfrm>
            <a:off x="8770883" y="2467303"/>
            <a:ext cx="0" cy="1290211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D3B5077-9E87-0F24-FB77-923167591C79}"/>
              </a:ext>
            </a:extLst>
          </p:cNvPr>
          <p:cNvSpPr txBox="1"/>
          <p:nvPr/>
        </p:nvSpPr>
        <p:spPr>
          <a:xfrm>
            <a:off x="8058747" y="4895399"/>
            <a:ext cx="31005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Efeito da remoção de uma linha</a:t>
            </a:r>
            <a:endParaRPr lang="pt-PT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7D01938-7104-C5F6-1428-1F75AE455F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7475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931EDFF-C935-20A3-CB1B-3700B8AAFF1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307" y="261444"/>
            <a:ext cx="4398776" cy="63351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C961B2C-F099-4E90-A4A4-C9A3490807B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9831" y="282588"/>
            <a:ext cx="4514390" cy="63842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62B9007-6D38-0522-A85E-57D3B3527E94}"/>
              </a:ext>
            </a:extLst>
          </p:cNvPr>
          <p:cNvSpPr/>
          <p:nvPr/>
        </p:nvSpPr>
        <p:spPr>
          <a:xfrm>
            <a:off x="5899718" y="1610492"/>
            <a:ext cx="3711991" cy="92184"/>
          </a:xfrm>
          <a:prstGeom prst="rect">
            <a:avLst/>
          </a:prstGeom>
          <a:noFill/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GB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A15DE29-489A-5C25-FF58-948D5C884A45}"/>
              </a:ext>
            </a:extLst>
          </p:cNvPr>
          <p:cNvCxnSpPr/>
          <p:nvPr/>
        </p:nvCxnSpPr>
        <p:spPr>
          <a:xfrm>
            <a:off x="9715850" y="1610492"/>
            <a:ext cx="0" cy="348615"/>
          </a:xfrm>
          <a:prstGeom prst="straightConnector1">
            <a:avLst/>
          </a:prstGeom>
          <a:ln w="190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4DF62C09-86A0-040A-B49A-6ACDDC8A64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285" y="2758968"/>
            <a:ext cx="4526672" cy="2979678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790F7FB-08C6-BF31-F848-5930215107BD}"/>
              </a:ext>
            </a:extLst>
          </p:cNvPr>
          <p:cNvSpPr/>
          <p:nvPr/>
        </p:nvSpPr>
        <p:spPr>
          <a:xfrm>
            <a:off x="1797269" y="1198179"/>
            <a:ext cx="1366345" cy="935421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AF6CE82-C2D0-F43E-7EB0-ADDB3B2BC565}"/>
              </a:ext>
            </a:extLst>
          </p:cNvPr>
          <p:cNvCxnSpPr/>
          <p:nvPr/>
        </p:nvCxnSpPr>
        <p:spPr>
          <a:xfrm>
            <a:off x="2280745" y="2133600"/>
            <a:ext cx="0" cy="6253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016434F7-812D-318D-0B5B-EE3B57C42F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4697" y="2938785"/>
            <a:ext cx="5022015" cy="2491956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2F4E90F7-D94C-368F-EAA7-1A3F4F05D9AB}"/>
              </a:ext>
            </a:extLst>
          </p:cNvPr>
          <p:cNvSpPr/>
          <p:nvPr/>
        </p:nvSpPr>
        <p:spPr>
          <a:xfrm>
            <a:off x="7072541" y="1234964"/>
            <a:ext cx="1283184" cy="724143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0CFC3AB-3595-9703-BF5A-B8A6065803E6}"/>
              </a:ext>
            </a:extLst>
          </p:cNvPr>
          <p:cNvCxnSpPr>
            <a:cxnSpLocks/>
            <a:stCxn id="13" idx="2"/>
          </p:cNvCxnSpPr>
          <p:nvPr/>
        </p:nvCxnSpPr>
        <p:spPr>
          <a:xfrm>
            <a:off x="7714133" y="1959107"/>
            <a:ext cx="0" cy="9523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A8A6E57-440A-2D1C-56BD-83BFA6E3A9B0}"/>
              </a:ext>
            </a:extLst>
          </p:cNvPr>
          <p:cNvSpPr txBox="1"/>
          <p:nvPr/>
        </p:nvSpPr>
        <p:spPr>
          <a:xfrm>
            <a:off x="5899718" y="5567680"/>
            <a:ext cx="31005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Efeito da remoção de um espaçamento</a:t>
            </a:r>
            <a:endParaRPr lang="pt-PT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36E8FF-93F5-E922-17AE-40EC2A03EB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1828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688A4-B964-2479-C3F3-86DB60432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Conclusões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52E45F-929C-3A73-D3C0-892D78AA9C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 err="1"/>
              <a:t>Intuito</a:t>
            </a:r>
            <a:r>
              <a:rPr lang="en-GB" dirty="0"/>
              <a:t> da </a:t>
            </a:r>
            <a:r>
              <a:rPr lang="en-GB" dirty="0" err="1"/>
              <a:t>dissertação</a:t>
            </a:r>
            <a:r>
              <a:rPr lang="en-GB" dirty="0"/>
              <a:t>;</a:t>
            </a:r>
          </a:p>
          <a:p>
            <a:pPr lvl="1"/>
            <a:r>
              <a:rPr lang="en-GB" dirty="0"/>
              <a:t>Validar documentos </a:t>
            </a:r>
            <a:r>
              <a:rPr lang="en-GB" dirty="0" err="1"/>
              <a:t>impressos</a:t>
            </a:r>
            <a:r>
              <a:rPr lang="en-GB" dirty="0"/>
              <a:t>;</a:t>
            </a:r>
          </a:p>
          <a:p>
            <a:r>
              <a:rPr lang="en-GB" dirty="0" err="1"/>
              <a:t>Método</a:t>
            </a:r>
            <a:r>
              <a:rPr lang="en-GB" dirty="0"/>
              <a:t> </a:t>
            </a:r>
            <a:r>
              <a:rPr lang="en-GB" dirty="0" err="1"/>
              <a:t>inicial</a:t>
            </a:r>
            <a:r>
              <a:rPr lang="en-GB" dirty="0"/>
              <a:t>;</a:t>
            </a:r>
          </a:p>
          <a:p>
            <a:pPr lvl="1"/>
            <a:r>
              <a:rPr lang="en-GB" dirty="0"/>
              <a:t>Marca de água textual;  </a:t>
            </a:r>
          </a:p>
          <a:p>
            <a:pPr lvl="1"/>
            <a:r>
              <a:rPr lang="en-GB" dirty="0"/>
              <a:t>QR Code;</a:t>
            </a:r>
          </a:p>
          <a:p>
            <a:r>
              <a:rPr lang="en-GB" dirty="0"/>
              <a:t>Sistema </a:t>
            </a:r>
            <a:r>
              <a:rPr lang="en-GB" dirty="0" err="1"/>
              <a:t>desenvolvido</a:t>
            </a:r>
            <a:r>
              <a:rPr lang="en-GB" dirty="0"/>
              <a:t>;</a:t>
            </a:r>
          </a:p>
          <a:p>
            <a:r>
              <a:rPr lang="en-GB" dirty="0"/>
              <a:t>Testes;</a:t>
            </a:r>
          </a:p>
          <a:p>
            <a:r>
              <a:rPr lang="en-GB" dirty="0" err="1"/>
              <a:t>Conclusão</a:t>
            </a:r>
            <a:r>
              <a:rPr lang="en-GB" dirty="0"/>
              <a:t>: </a:t>
            </a:r>
            <a:r>
              <a:rPr lang="en-GB" dirty="0" err="1"/>
              <a:t>atingiu</a:t>
            </a:r>
            <a:r>
              <a:rPr lang="en-GB" dirty="0"/>
              <a:t>-se o </a:t>
            </a:r>
            <a:r>
              <a:rPr lang="en-GB" dirty="0" err="1"/>
              <a:t>objetivo</a:t>
            </a:r>
            <a:r>
              <a:rPr lang="en-GB" dirty="0"/>
              <a:t> </a:t>
            </a:r>
            <a:r>
              <a:rPr lang="en-GB" dirty="0" err="1"/>
              <a:t>inicial</a:t>
            </a:r>
            <a:r>
              <a:rPr lang="en-GB" dirty="0"/>
              <a:t> de </a:t>
            </a:r>
            <a:r>
              <a:rPr lang="en-GB" dirty="0" err="1"/>
              <a:t>criar</a:t>
            </a:r>
            <a:r>
              <a:rPr lang="en-GB" dirty="0"/>
              <a:t> um </a:t>
            </a:r>
            <a:r>
              <a:rPr lang="en-GB" dirty="0" err="1"/>
              <a:t>método</a:t>
            </a:r>
            <a:r>
              <a:rPr lang="en-GB" dirty="0"/>
              <a:t> que </a:t>
            </a:r>
            <a:r>
              <a:rPr lang="en-GB" dirty="0" err="1"/>
              <a:t>garanta</a:t>
            </a:r>
            <a:r>
              <a:rPr lang="en-GB" dirty="0"/>
              <a:t> </a:t>
            </a:r>
            <a:r>
              <a:rPr lang="en-GB" dirty="0" err="1"/>
              <a:t>autenticidade</a:t>
            </a:r>
            <a:r>
              <a:rPr lang="en-GB" dirty="0"/>
              <a:t> e </a:t>
            </a:r>
            <a:r>
              <a:rPr lang="en-GB" dirty="0" err="1"/>
              <a:t>integridade</a:t>
            </a:r>
            <a:r>
              <a:rPr lang="en-GB" dirty="0"/>
              <a:t> de documentos </a:t>
            </a:r>
            <a:r>
              <a:rPr lang="en-GB" dirty="0" err="1"/>
              <a:t>impressos</a:t>
            </a:r>
            <a:r>
              <a:rPr lang="en-GB" dirty="0"/>
              <a:t>, </a:t>
            </a:r>
            <a:r>
              <a:rPr lang="en-GB" dirty="0" err="1"/>
              <a:t>permitindo</a:t>
            </a:r>
            <a:r>
              <a:rPr lang="en-GB" dirty="0"/>
              <a:t> a </a:t>
            </a:r>
            <a:r>
              <a:rPr lang="en-GB" dirty="0" err="1"/>
              <a:t>proteção</a:t>
            </a:r>
            <a:r>
              <a:rPr lang="en-GB" dirty="0"/>
              <a:t> de </a:t>
            </a:r>
            <a:r>
              <a:rPr lang="en-GB" dirty="0" err="1"/>
              <a:t>matérias</a:t>
            </a:r>
            <a:r>
              <a:rPr lang="en-GB" dirty="0"/>
              <a:t> </a:t>
            </a:r>
            <a:r>
              <a:rPr lang="en-GB" dirty="0" err="1"/>
              <a:t>classificadas</a:t>
            </a:r>
            <a:r>
              <a:rPr lang="en-GB" dirty="0"/>
              <a:t>;</a:t>
            </a:r>
          </a:p>
          <a:p>
            <a:endParaRPr lang="en-GB" dirty="0"/>
          </a:p>
          <a:p>
            <a:pPr lvl="1"/>
            <a:endParaRPr lang="pt-P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93312A-75FC-42C4-DEAE-BD29D20CEE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8739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119A3D-B428-E4CA-6F0F-B4DC97EDA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Motivação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3B1AEF-E367-156B-892E-A845C8C79E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Detetar fugas de informação classificada;</a:t>
            </a:r>
          </a:p>
          <a:p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Identificação da fonte;</a:t>
            </a:r>
          </a:p>
          <a:p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Deteção visual de documentos impressos manipulados;</a:t>
            </a:r>
          </a:p>
          <a:p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Deteção de retas;</a:t>
            </a:r>
          </a:p>
          <a:p>
            <a:endParaRPr lang="pt-P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0D6DA6-E088-EF1D-998C-83EF7C03B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32477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28">
            <a:extLst>
              <a:ext uri="{FF2B5EF4-FFF2-40B4-BE49-F238E27FC236}">
                <a16:creationId xmlns:a16="http://schemas.microsoft.com/office/drawing/2014/main" id="{60B7752B-728D-4CA3-8923-C4F7F7702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710A14-9629-D401-B505-7ADD16F74A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919" y="138074"/>
            <a:ext cx="10138530" cy="2081019"/>
          </a:xfrm>
        </p:spPr>
        <p:txBody>
          <a:bodyPr anchor="ctr">
            <a:normAutofit/>
          </a:bodyPr>
          <a:lstStyle/>
          <a:p>
            <a:r>
              <a:rPr lang="pt-PT" sz="6400" dirty="0"/>
              <a:t>Trabalho Futuro</a:t>
            </a:r>
          </a:p>
        </p:txBody>
      </p:sp>
      <p:graphicFrame>
        <p:nvGraphicFramePr>
          <p:cNvPr id="24" name="Content Placeholder 2">
            <a:extLst>
              <a:ext uri="{FF2B5EF4-FFF2-40B4-BE49-F238E27FC236}">
                <a16:creationId xmlns:a16="http://schemas.microsoft.com/office/drawing/2014/main" id="{13E4727B-9918-D220-30F2-66F07492DD9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79787160"/>
              </p:ext>
            </p:extLst>
          </p:nvPr>
        </p:nvGraphicFramePr>
        <p:xfrm>
          <a:off x="974104" y="2122991"/>
          <a:ext cx="9896264" cy="39515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06CB6B0-42D0-8414-A8F4-844559DBD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8566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marcas de interrogação preto 3D com uma marca de interrogação amarela">
            <a:extLst>
              <a:ext uri="{FF2B5EF4-FFF2-40B4-BE49-F238E27FC236}">
                <a16:creationId xmlns:a16="http://schemas.microsoft.com/office/drawing/2014/main" id="{9AF8C483-F473-A5F0-DC95-43273840A2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990" r="6122" b="1"/>
          <a:stretch/>
        </p:blipFill>
        <p:spPr>
          <a:xfrm>
            <a:off x="20" y="1"/>
            <a:ext cx="1219198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AD4EA4DF-0E7C-4098-86F6-7D0ACAEFC0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7859713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643E3C-BAA2-5162-5119-FCC91A2663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5524" cy="2887174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Questões?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E05BC49-0F00-4C85-9AF5-A0CC5B39C8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013E15-AA93-EE25-7430-0A6E6316C6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2237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74F4F-35A0-8085-F873-E5F39A596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Objetivos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9A5A38-0876-6625-BCE1-9C88730824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Encontrar soluções para a marcação de documentos classificados impressos que permitam a validação da integridade e da autenticidade dos mesmos; </a:t>
            </a:r>
          </a:p>
          <a:p>
            <a:endParaRPr lang="pt-P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943B69-53D4-9811-B408-074F6E1E59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26585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0B7752B-728D-4CA3-8923-C4F7F7702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4B60A9-2253-A11D-9431-C0EF0D2343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7308850" cy="986400"/>
          </a:xfrm>
        </p:spPr>
        <p:txBody>
          <a:bodyPr wrap="square" anchor="ctr">
            <a:normAutofit/>
          </a:bodyPr>
          <a:lstStyle/>
          <a:p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Contexto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8392DC7-0988-443B-A0D0-E726C7DB62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83435"/>
            <a:ext cx="12192000" cy="4774564"/>
          </a:xfrm>
          <a:prstGeom prst="rect">
            <a:avLst/>
          </a:prstGeom>
          <a:solidFill>
            <a:schemeClr val="bg2">
              <a:lumMod val="10000"/>
              <a:lumOff val="90000"/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01FC377-824F-0EF4-072C-4332D5368EA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67336901"/>
              </p:ext>
            </p:extLst>
          </p:nvPr>
        </p:nvGraphicFramePr>
        <p:xfrm>
          <a:off x="550863" y="2624135"/>
          <a:ext cx="11090276" cy="34686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488BD21-90FC-D183-F9AA-30DD4E730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10278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B5978-1216-A18F-1B5F-A49E91904D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Obtenção das letras e respetivas posições num documento PDF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36B020-2016-84E4-51DB-41E7C46937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113199"/>
            <a:ext cx="7195261" cy="3979625"/>
          </a:xfrm>
        </p:spPr>
        <p:txBody>
          <a:bodyPr/>
          <a:lstStyle/>
          <a:p>
            <a:pPr algn="just"/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Um documento PDF de dimensão A4, tem as dimensões 595x842 </a:t>
            </a:r>
            <a:r>
              <a:rPr lang="pt-PT" i="1" dirty="0">
                <a:latin typeface="Arial" panose="020B0604020202020204" pitchFamily="34" charset="0"/>
                <a:cs typeface="Arial" panose="020B0604020202020204" pitchFamily="34" charset="0"/>
              </a:rPr>
              <a:t>points</a:t>
            </a: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, podendo variar em ficheiros digitalizados;</a:t>
            </a:r>
          </a:p>
          <a:p>
            <a:pPr algn="just"/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As letras ocupam espaço no documento, ou seja, nunca ocupam um </a:t>
            </a:r>
            <a:r>
              <a:rPr lang="pt-PT" i="1" dirty="0">
                <a:latin typeface="Arial" panose="020B0604020202020204" pitchFamily="34" charset="0"/>
                <a:cs typeface="Arial" panose="020B0604020202020204" pitchFamily="34" charset="0"/>
              </a:rPr>
              <a:t>point</a:t>
            </a: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, o que leva à criação de um intervalo, dividindo-se em começo e fim da letra (x, y);</a:t>
            </a:r>
          </a:p>
        </p:txBody>
      </p:sp>
      <p:pic>
        <p:nvPicPr>
          <p:cNvPr id="4" name="Picture 3" descr="A white rectangular object with black text&#10;&#10;Description automatically generated with low confidence">
            <a:extLst>
              <a:ext uri="{FF2B5EF4-FFF2-40B4-BE49-F238E27FC236}">
                <a16:creationId xmlns:a16="http://schemas.microsoft.com/office/drawing/2014/main" id="{215EC70F-C0C3-EB32-DCE5-EAD9FDD62D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883" y="1981827"/>
            <a:ext cx="3402254" cy="432689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5" name="Picture 4" descr="Shape&#10;&#10;Description automatically generated">
            <a:extLst>
              <a:ext uri="{FF2B5EF4-FFF2-40B4-BE49-F238E27FC236}">
                <a16:creationId xmlns:a16="http://schemas.microsoft.com/office/drawing/2014/main" id="{FEBFD813-F325-CF35-2772-CC13ED54DF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8486" y="5339255"/>
            <a:ext cx="3843072" cy="96947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C961CB-A448-B1CF-60E3-26B1A673C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71398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7BC08A-754C-24A3-6097-25D9A249A8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995746"/>
          </a:xfrm>
        </p:spPr>
        <p:txBody>
          <a:bodyPr/>
          <a:lstStyle/>
          <a:p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Processo de Criação da Metainformação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DBFCC6-5FA1-567A-12C2-7F605BE574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1702677"/>
            <a:ext cx="11090274" cy="4390148"/>
          </a:xfrm>
        </p:spPr>
        <p:txBody>
          <a:bodyPr>
            <a:normAutofit fontScale="92500" lnSpcReduction="20000"/>
          </a:bodyPr>
          <a:lstStyle/>
          <a:p>
            <a:pPr algn="just"/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Em que consiste?</a:t>
            </a:r>
          </a:p>
          <a:p>
            <a:pPr lvl="1" algn="just"/>
            <a:r>
              <a:rPr lang="pt-PT" sz="2000" dirty="0">
                <a:latin typeface="Arial" panose="020B0604020202020204" pitchFamily="34" charset="0"/>
                <a:cs typeface="Arial" panose="020B0604020202020204" pitchFamily="34" charset="0"/>
              </a:rPr>
              <a:t>Utilizar um conjunto de letras resultantes da interseção de segmentos de retas aleatórios criados invisivelmente na primeira página do documento;</a:t>
            </a:r>
          </a:p>
          <a:p>
            <a:pPr algn="just"/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Porque é que este método é interessante?</a:t>
            </a:r>
          </a:p>
          <a:p>
            <a:pPr lvl="1" algn="just"/>
            <a:r>
              <a:rPr lang="pt-PT" sz="2000" dirty="0">
                <a:latin typeface="Arial" panose="020B0604020202020204" pitchFamily="34" charset="0"/>
                <a:cs typeface="Arial" panose="020B0604020202020204" pitchFamily="34" charset="0"/>
              </a:rPr>
              <a:t>Permite guardar um conjunto de letras de várias posições do documento, e garante que o mesmo ficheiro tenha marcas diferentes;</a:t>
            </a:r>
          </a:p>
          <a:p>
            <a:pPr lvl="1" algn="just"/>
            <a:r>
              <a:rPr lang="pt-PT" sz="2000" dirty="0">
                <a:latin typeface="Arial" panose="020B0604020202020204" pitchFamily="34" charset="0"/>
                <a:cs typeface="Arial" panose="020B0604020202020204" pitchFamily="34" charset="0"/>
              </a:rPr>
              <a:t>Permite proteger o documento contra alterações e diminuição das probabilidades de obtenção do funcionamento da criação da marca;</a:t>
            </a:r>
          </a:p>
          <a:p>
            <a:pPr algn="just"/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Como é que funciona a escolha dos valores aleatórios?</a:t>
            </a:r>
          </a:p>
          <a:p>
            <a:pPr lvl="1" algn="just"/>
            <a:r>
              <a:rPr lang="pt-PT" sz="2000" dirty="0">
                <a:latin typeface="Arial" panose="020B0604020202020204" pitchFamily="34" charset="0"/>
                <a:cs typeface="Arial" panose="020B0604020202020204" pitchFamily="34" charset="0"/>
              </a:rPr>
              <a:t>É escolhido com base num conjunto de intervalo, quanto maior o intervalo, mais possibilidades de escolha se tem. Ou seja, a probabilidade de escolher um valor de </a:t>
            </a:r>
            <a:r>
              <a:rPr lang="pt-PT" sz="2000" i="1" dirty="0">
                <a:latin typeface="Arial" panose="020B0604020202020204" pitchFamily="34" charset="0"/>
                <a:cs typeface="Arial" panose="020B0604020202020204" pitchFamily="34" charset="0"/>
              </a:rPr>
              <a:t>n </a:t>
            </a:r>
            <a:r>
              <a:rPr lang="pt-PT" sz="2000" dirty="0">
                <a:latin typeface="Arial" panose="020B0604020202020204" pitchFamily="34" charset="0"/>
                <a:cs typeface="Arial" panose="020B0604020202020204" pitchFamily="34" charset="0"/>
              </a:rPr>
              <a:t>é </a:t>
            </a:r>
            <a:r>
              <a:rPr lang="pt-PT" sz="2000" i="1" dirty="0">
                <a:latin typeface="Arial" panose="020B0604020202020204" pitchFamily="34" charset="0"/>
                <a:cs typeface="Arial" panose="020B0604020202020204" pitchFamily="34" charset="0"/>
              </a:rPr>
              <a:t>1/n;</a:t>
            </a:r>
            <a:endParaRPr lang="pt-PT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P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41F11E-A5E5-FAA7-9DEB-8268A82EA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9568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A84CAF-38D6-C90F-CCA4-33F43837E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Códigos de Barras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561303-1EF3-DAF9-1F20-5BCC79D05C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113199"/>
            <a:ext cx="11090274" cy="4195526"/>
          </a:xfrm>
        </p:spPr>
        <p:txBody>
          <a:bodyPr/>
          <a:lstStyle/>
          <a:p>
            <a:pPr algn="just"/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Possibilidade de codificar informação num estado visual, onde a leitura pode acontecer através de um smartphone, leitor, ou uma libraria/package capaz de detetar um código de barras num documento ou imagem;</a:t>
            </a:r>
          </a:p>
          <a:p>
            <a:pPr algn="just"/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Através da inserção de um identificador único num documento impresso associado a uma marca numa base de dados, é possível controlar a origem e integridade da informação mais sensível;</a:t>
            </a:r>
          </a:p>
          <a:p>
            <a:pPr algn="just"/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Inúmeras opções de escolha e variedade;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BA8EC5-98A2-13FE-8904-5131AF2CAD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21997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AD577-8AA6-919C-1C28-75B565BDA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Códigos de barras: Exemplos 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4A4CDBB-2EF0-D0D7-8DE9-34A7D0DCA9E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21741032"/>
              </p:ext>
            </p:extLst>
          </p:nvPr>
        </p:nvGraphicFramePr>
        <p:xfrm>
          <a:off x="549538" y="1674443"/>
          <a:ext cx="8872220" cy="46874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18055">
                  <a:extLst>
                    <a:ext uri="{9D8B030D-6E8A-4147-A177-3AD203B41FA5}">
                      <a16:colId xmlns:a16="http://schemas.microsoft.com/office/drawing/2014/main" val="2193360152"/>
                    </a:ext>
                  </a:extLst>
                </a:gridCol>
                <a:gridCol w="2218055">
                  <a:extLst>
                    <a:ext uri="{9D8B030D-6E8A-4147-A177-3AD203B41FA5}">
                      <a16:colId xmlns:a16="http://schemas.microsoft.com/office/drawing/2014/main" val="3659543812"/>
                    </a:ext>
                  </a:extLst>
                </a:gridCol>
                <a:gridCol w="2218055">
                  <a:extLst>
                    <a:ext uri="{9D8B030D-6E8A-4147-A177-3AD203B41FA5}">
                      <a16:colId xmlns:a16="http://schemas.microsoft.com/office/drawing/2014/main" val="1500954037"/>
                    </a:ext>
                  </a:extLst>
                </a:gridCol>
                <a:gridCol w="2218055">
                  <a:extLst>
                    <a:ext uri="{9D8B030D-6E8A-4147-A177-3AD203B41FA5}">
                      <a16:colId xmlns:a16="http://schemas.microsoft.com/office/drawing/2014/main" val="5235015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PT" dirty="0"/>
                        <a:t>Nome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dirty="0"/>
                        <a:t>Imagem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dirty="0"/>
                        <a:t>Fixo/Variável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dirty="0"/>
                        <a:t>Uso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9099242"/>
                  </a:ext>
                </a:extLst>
              </a:tr>
              <a:tr h="826956"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PostCode Australia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P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Fixo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Correios Austrália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3747726"/>
                  </a:ext>
                </a:extLst>
              </a:tr>
              <a:tr h="599089"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CodaBar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P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Fixo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Librarias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4872793"/>
                  </a:ext>
                </a:extLst>
              </a:tr>
              <a:tr h="578069"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Code 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P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Variável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Librarias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8055034"/>
                  </a:ext>
                </a:extLst>
              </a:tr>
              <a:tr h="543624"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Code 39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P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Fixo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Vários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4727822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Code 128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P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Variável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Várias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5915792"/>
                  </a:ext>
                </a:extLst>
              </a:tr>
              <a:tr h="656196"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EAN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P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Variável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Retalho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6420064"/>
                  </a:ext>
                </a:extLst>
              </a:tr>
              <a:tr h="642707"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Code 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P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Variável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Vários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7371481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CD6319A5-30F9-A967-CC47-6951B927609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4171" y="2142212"/>
            <a:ext cx="1808901" cy="697383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05F74EE-F8F5-A3B4-F1D8-A08B721B68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2074" y="3001833"/>
            <a:ext cx="1463291" cy="427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7319DC1-55C1-6D55-3271-CA70F0C61B0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6288" y="3514342"/>
            <a:ext cx="1424665" cy="504064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032AE00-0F3D-2B3B-9573-EC2DB745E49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475" y="4092728"/>
            <a:ext cx="823560" cy="461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DDBC8F9-1FAB-BCE3-11A3-505EABA7FB5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9988" y="5762881"/>
            <a:ext cx="917264" cy="5608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D645251-6819-9C2F-8DBA-F5B09D750A7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7150" y="5104245"/>
            <a:ext cx="637297" cy="620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1A6ECE4-C795-A1E4-78F6-7CC16D98A78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3527" y="4628490"/>
            <a:ext cx="804545" cy="4508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50385C5-2855-96E3-E68F-F19536A1F0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0758448"/>
      </p:ext>
    </p:extLst>
  </p:cSld>
  <p:clrMapOvr>
    <a:masterClrMapping/>
  </p:clrMapOvr>
</p:sld>
</file>

<file path=ppt/theme/theme1.xml><?xml version="1.0" encoding="utf-8"?>
<a:theme xmlns:a="http://schemas.openxmlformats.org/drawingml/2006/main" name="3DFloatVTI">
  <a:themeElements>
    <a:clrScheme name="Float">
      <a:dk1>
        <a:sysClr val="windowText" lastClr="000000"/>
      </a:dk1>
      <a:lt1>
        <a:sysClr val="window" lastClr="FFFFFF"/>
      </a:lt1>
      <a:dk2>
        <a:srgbClr val="1B192E"/>
      </a:dk2>
      <a:lt2>
        <a:srgbClr val="EAE5EB"/>
      </a:lt2>
      <a:accent1>
        <a:srgbClr val="13BE89"/>
      </a:accent1>
      <a:accent2>
        <a:srgbClr val="12B1BF"/>
      </a:accent2>
      <a:accent3>
        <a:srgbClr val="D40AA8"/>
      </a:accent3>
      <a:accent4>
        <a:srgbClr val="B86E62"/>
      </a:accent4>
      <a:accent5>
        <a:srgbClr val="A3A3C1"/>
      </a:accent5>
      <a:accent6>
        <a:srgbClr val="37335B"/>
      </a:accent6>
      <a:hlink>
        <a:srgbClr val="0066FF"/>
      </a:hlink>
      <a:folHlink>
        <a:srgbClr val="666699"/>
      </a:folHlink>
    </a:clrScheme>
    <a:fontScheme name="Float">
      <a:majorFont>
        <a:latin typeface="Sitka Heading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3DFloatVTI" id="{F59BA300-ED19-4B39-9AE3-7882B1DE8B78}" vid="{0FEC63E3-719F-4F50-9F1E-5B8BAF39109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4463</TotalTime>
  <Words>2497</Words>
  <Application>Microsoft Office PowerPoint</Application>
  <PresentationFormat>Widescreen</PresentationFormat>
  <Paragraphs>247</Paragraphs>
  <Slides>31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Arial</vt:lpstr>
      <vt:lpstr>Calibri</vt:lpstr>
      <vt:lpstr>Sitka Heading</vt:lpstr>
      <vt:lpstr>Source Sans Pro</vt:lpstr>
      <vt:lpstr>Times New Roman</vt:lpstr>
      <vt:lpstr>3DFloatVTI</vt:lpstr>
      <vt:lpstr>Validação da Autenticidade de Documentos Impressos</vt:lpstr>
      <vt:lpstr>Conteúdo</vt:lpstr>
      <vt:lpstr>Motivação</vt:lpstr>
      <vt:lpstr>Objetivos</vt:lpstr>
      <vt:lpstr>Contexto</vt:lpstr>
      <vt:lpstr>Obtenção das letras e respetivas posições num documento PDF</vt:lpstr>
      <vt:lpstr>Processo de Criação da Metainformação</vt:lpstr>
      <vt:lpstr>Códigos de Barras</vt:lpstr>
      <vt:lpstr>Códigos de barras: Exemplos </vt:lpstr>
      <vt:lpstr>Possíveis Códigos de Barras</vt:lpstr>
      <vt:lpstr>QR Code</vt:lpstr>
      <vt:lpstr>Arquitetura</vt:lpstr>
      <vt:lpstr>Algoritmo de Marcação e Análise de Documentos Impressos</vt:lpstr>
      <vt:lpstr>Processamento de Documentos</vt:lpstr>
      <vt:lpstr>PowerPoint Presentation</vt:lpstr>
      <vt:lpstr>PowerPoint Presentation</vt:lpstr>
      <vt:lpstr>Verificação de Documentos Impressos</vt:lpstr>
      <vt:lpstr>Ferramenta de Validação</vt:lpstr>
      <vt:lpstr>PowerPoint Presentation</vt:lpstr>
      <vt:lpstr>PowerPoint Presentation</vt:lpstr>
      <vt:lpstr>PowerPoint Presentation</vt:lpstr>
      <vt:lpstr>Testes de Robustez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Conclusões</vt:lpstr>
      <vt:lpstr>Trabalho Futuro</vt:lpstr>
      <vt:lpstr>Questões?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Validação da Autenticidade de Documentos Impressos</dc:title>
  <dc:creator>António Ramos</dc:creator>
  <cp:lastModifiedBy>António Ramos</cp:lastModifiedBy>
  <cp:revision>48</cp:revision>
  <dcterms:created xsi:type="dcterms:W3CDTF">2023-05-23T10:27:13Z</dcterms:created>
  <dcterms:modified xsi:type="dcterms:W3CDTF">2023-07-04T08:04:30Z</dcterms:modified>
</cp:coreProperties>
</file>